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35"/>
  </p:notesMasterIdLst>
  <p:sldIdLst>
    <p:sldId id="256" r:id="rId2"/>
    <p:sldId id="257" r:id="rId3"/>
    <p:sldId id="259" r:id="rId4"/>
    <p:sldId id="269" r:id="rId5"/>
    <p:sldId id="270" r:id="rId6"/>
    <p:sldId id="267" r:id="rId7"/>
    <p:sldId id="271" r:id="rId8"/>
    <p:sldId id="272" r:id="rId9"/>
    <p:sldId id="268" r:id="rId10"/>
    <p:sldId id="284" r:id="rId11"/>
    <p:sldId id="258" r:id="rId12"/>
    <p:sldId id="285" r:id="rId13"/>
    <p:sldId id="287" r:id="rId14"/>
    <p:sldId id="288" r:id="rId15"/>
    <p:sldId id="289" r:id="rId16"/>
    <p:sldId id="290" r:id="rId17"/>
    <p:sldId id="291" r:id="rId18"/>
    <p:sldId id="292" r:id="rId19"/>
    <p:sldId id="286" r:id="rId20"/>
    <p:sldId id="293" r:id="rId21"/>
    <p:sldId id="281" r:id="rId22"/>
    <p:sldId id="283" r:id="rId23"/>
    <p:sldId id="282" r:id="rId24"/>
    <p:sldId id="266" r:id="rId25"/>
    <p:sldId id="294" r:id="rId26"/>
    <p:sldId id="274" r:id="rId27"/>
    <p:sldId id="275" r:id="rId28"/>
    <p:sldId id="276" r:id="rId29"/>
    <p:sldId id="278" r:id="rId30"/>
    <p:sldId id="280" r:id="rId31"/>
    <p:sldId id="279" r:id="rId32"/>
    <p:sldId id="273" r:id="rId33"/>
    <p:sldId id="260" r:id="rId3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p:scale>
          <a:sx n="125" d="100"/>
          <a:sy n="125" d="100"/>
        </p:scale>
        <p:origin x="90" y="-77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8" Type="http://schemas.openxmlformats.org/officeDocument/2006/relationships/slide" Target="slides/slide7.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C3FDA4-A4AB-492E-ADA4-29F1AC76ABC7}" type="doc">
      <dgm:prSet loTypeId="urn:microsoft.com/office/officeart/2005/8/layout/hProcess11" loCatId="process" qsTypeId="urn:microsoft.com/office/officeart/2005/8/quickstyle/simple1" qsCatId="simple" csTypeId="urn:microsoft.com/office/officeart/2005/8/colors/colorful1" csCatId="colorful" phldr="1"/>
      <dgm:spPr/>
    </dgm:pt>
    <dgm:pt modelId="{633D8EC2-62A1-4428-9C57-62302CE6EB3D}">
      <dgm:prSet phldrT="[טקסט]"/>
      <dgm:spPr/>
      <dgm:t>
        <a:bodyPr/>
        <a:lstStyle/>
        <a:p>
          <a:pPr rtl="1"/>
          <a:r>
            <a:rPr lang="en-US" dirty="0"/>
            <a:t>Point net(2017)</a:t>
          </a:r>
          <a:endParaRPr lang="he-IL" dirty="0"/>
        </a:p>
      </dgm:t>
    </dgm:pt>
    <dgm:pt modelId="{53D07B67-0844-48F3-B2F2-13C4CC1FA434}" type="parTrans" cxnId="{17E667B6-1E1C-4BFA-953B-86C501F707F1}">
      <dgm:prSet/>
      <dgm:spPr/>
      <dgm:t>
        <a:bodyPr/>
        <a:lstStyle/>
        <a:p>
          <a:pPr rtl="1"/>
          <a:endParaRPr lang="he-IL"/>
        </a:p>
      </dgm:t>
    </dgm:pt>
    <dgm:pt modelId="{BD0F291A-9976-4F27-9671-5EBB7538A8A2}" type="sibTrans" cxnId="{17E667B6-1E1C-4BFA-953B-86C501F707F1}">
      <dgm:prSet/>
      <dgm:spPr/>
      <dgm:t>
        <a:bodyPr/>
        <a:lstStyle/>
        <a:p>
          <a:pPr rtl="1"/>
          <a:endParaRPr lang="he-IL"/>
        </a:p>
      </dgm:t>
    </dgm:pt>
    <dgm:pt modelId="{E61614B2-C568-4C18-9693-DDD56CC35BEE}">
      <dgm:prSet phldrT="[טקסט]"/>
      <dgm:spPr/>
      <dgm:t>
        <a:bodyPr/>
        <a:lstStyle/>
        <a:p>
          <a:pPr rtl="1"/>
          <a:r>
            <a:rPr lang="en-US" dirty="0"/>
            <a:t>Point net ++(2017)</a:t>
          </a:r>
          <a:endParaRPr lang="he-IL" dirty="0"/>
        </a:p>
      </dgm:t>
    </dgm:pt>
    <dgm:pt modelId="{AEEBA837-1CE9-4D7F-9249-673E2C7363D9}" type="parTrans" cxnId="{C8DA4F16-D56B-409C-B602-B7F04D43772E}">
      <dgm:prSet/>
      <dgm:spPr/>
      <dgm:t>
        <a:bodyPr/>
        <a:lstStyle/>
        <a:p>
          <a:pPr rtl="1"/>
          <a:endParaRPr lang="he-IL"/>
        </a:p>
      </dgm:t>
    </dgm:pt>
    <dgm:pt modelId="{D55C293C-E18C-4820-ADA7-D0E2381594FB}" type="sibTrans" cxnId="{C8DA4F16-D56B-409C-B602-B7F04D43772E}">
      <dgm:prSet/>
      <dgm:spPr/>
      <dgm:t>
        <a:bodyPr/>
        <a:lstStyle/>
        <a:p>
          <a:pPr rtl="1"/>
          <a:endParaRPr lang="he-IL"/>
        </a:p>
      </dgm:t>
    </dgm:pt>
    <dgm:pt modelId="{C12807BF-43CE-4C4D-B88C-FF21E5C91F46}">
      <dgm:prSet phldrT="[טקסט]"/>
      <dgm:spPr/>
      <dgm:t>
        <a:bodyPr/>
        <a:lstStyle/>
        <a:p>
          <a:pPr rtl="1"/>
          <a:r>
            <a:rPr lang="en-US" dirty="0"/>
            <a:t>PCT(2021)</a:t>
          </a:r>
          <a:endParaRPr lang="he-IL" dirty="0"/>
        </a:p>
      </dgm:t>
    </dgm:pt>
    <dgm:pt modelId="{72EE0E11-75E6-465B-B966-57623337AACA}" type="parTrans" cxnId="{8D5C81F8-55AC-4AEF-8E28-D67DB1F04D87}">
      <dgm:prSet/>
      <dgm:spPr/>
      <dgm:t>
        <a:bodyPr/>
        <a:lstStyle/>
        <a:p>
          <a:pPr rtl="1"/>
          <a:endParaRPr lang="he-IL"/>
        </a:p>
      </dgm:t>
    </dgm:pt>
    <dgm:pt modelId="{126F08B5-595B-4B7F-92D1-29BF6A498A42}" type="sibTrans" cxnId="{8D5C81F8-55AC-4AEF-8E28-D67DB1F04D87}">
      <dgm:prSet/>
      <dgm:spPr/>
      <dgm:t>
        <a:bodyPr/>
        <a:lstStyle/>
        <a:p>
          <a:pPr rtl="1"/>
          <a:endParaRPr lang="he-IL"/>
        </a:p>
      </dgm:t>
    </dgm:pt>
    <dgm:pt modelId="{076AD113-9ADF-44C9-820B-1FB974C6B3E2}">
      <dgm:prSet phldrT="[טקסט]"/>
      <dgm:spPr/>
      <dgm:t>
        <a:bodyPr/>
        <a:lstStyle/>
        <a:p>
          <a:pPr rtl="1"/>
          <a:r>
            <a:rPr lang="en-US" dirty="0"/>
            <a:t>Point CNN(2018)</a:t>
          </a:r>
          <a:endParaRPr lang="he-IL" dirty="0"/>
        </a:p>
      </dgm:t>
    </dgm:pt>
    <dgm:pt modelId="{ED019F6D-48B2-4664-B253-4F90551AD0D9}" type="parTrans" cxnId="{CAD98E6A-E153-47BC-8BCA-2B3DA2E31BAE}">
      <dgm:prSet/>
      <dgm:spPr/>
      <dgm:t>
        <a:bodyPr/>
        <a:lstStyle/>
        <a:p>
          <a:pPr rtl="1"/>
          <a:endParaRPr lang="he-IL"/>
        </a:p>
      </dgm:t>
    </dgm:pt>
    <dgm:pt modelId="{49DFE690-8FC8-4554-A25E-555C54F3C12D}" type="sibTrans" cxnId="{CAD98E6A-E153-47BC-8BCA-2B3DA2E31BAE}">
      <dgm:prSet/>
      <dgm:spPr/>
      <dgm:t>
        <a:bodyPr/>
        <a:lstStyle/>
        <a:p>
          <a:pPr rtl="1"/>
          <a:endParaRPr lang="he-IL"/>
        </a:p>
      </dgm:t>
    </dgm:pt>
    <dgm:pt modelId="{CA20CF0E-31D9-4F3C-B36A-E41516EF30D5}">
      <dgm:prSet phldrT="[טקסט]"/>
      <dgm:spPr/>
      <dgm:t>
        <a:bodyPr/>
        <a:lstStyle/>
        <a:p>
          <a:pPr rtl="1"/>
          <a:r>
            <a:rPr lang="en-US" dirty="0"/>
            <a:t>Point GMM(2020)</a:t>
          </a:r>
          <a:endParaRPr lang="he-IL" dirty="0"/>
        </a:p>
      </dgm:t>
    </dgm:pt>
    <dgm:pt modelId="{DEA907D5-2680-4452-A0F2-AAE0C5C416BF}" type="parTrans" cxnId="{9232BAB5-0950-4BB0-957B-82B72C794929}">
      <dgm:prSet/>
      <dgm:spPr/>
      <dgm:t>
        <a:bodyPr/>
        <a:lstStyle/>
        <a:p>
          <a:pPr rtl="1"/>
          <a:endParaRPr lang="he-IL"/>
        </a:p>
      </dgm:t>
    </dgm:pt>
    <dgm:pt modelId="{F740C863-0794-4305-AD64-6FEDA6D3342F}" type="sibTrans" cxnId="{9232BAB5-0950-4BB0-957B-82B72C794929}">
      <dgm:prSet/>
      <dgm:spPr/>
      <dgm:t>
        <a:bodyPr/>
        <a:lstStyle/>
        <a:p>
          <a:pPr rtl="1"/>
          <a:endParaRPr lang="he-IL"/>
        </a:p>
      </dgm:t>
    </dgm:pt>
    <dgm:pt modelId="{3490A8F2-817A-43FA-8FE2-2B7CA3EA87A7}">
      <dgm:prSet phldrT="[טקסט]"/>
      <dgm:spPr/>
      <dgm:t>
        <a:bodyPr/>
        <a:lstStyle/>
        <a:p>
          <a:pPr rtl="1"/>
          <a:r>
            <a:rPr lang="en-US" dirty="0"/>
            <a:t>Point Conv(2020)</a:t>
          </a:r>
          <a:endParaRPr lang="he-IL" dirty="0"/>
        </a:p>
      </dgm:t>
    </dgm:pt>
    <dgm:pt modelId="{36C70E28-BA87-40B5-A62C-0F6416ACB948}" type="parTrans" cxnId="{7A8F4366-8545-415B-9001-CAB295772AC2}">
      <dgm:prSet/>
      <dgm:spPr/>
      <dgm:t>
        <a:bodyPr/>
        <a:lstStyle/>
        <a:p>
          <a:pPr rtl="1"/>
          <a:endParaRPr lang="he-IL"/>
        </a:p>
      </dgm:t>
    </dgm:pt>
    <dgm:pt modelId="{6D418E11-DDD9-45B1-BCC3-AF654337C015}" type="sibTrans" cxnId="{7A8F4366-8545-415B-9001-CAB295772AC2}">
      <dgm:prSet/>
      <dgm:spPr/>
      <dgm:t>
        <a:bodyPr/>
        <a:lstStyle/>
        <a:p>
          <a:pPr rtl="1"/>
          <a:endParaRPr lang="he-IL"/>
        </a:p>
      </dgm:t>
    </dgm:pt>
    <dgm:pt modelId="{07AD543A-7424-4421-AA5B-BCF9B294CAE0}" type="pres">
      <dgm:prSet presAssocID="{D4C3FDA4-A4AB-492E-ADA4-29F1AC76ABC7}" presName="Name0" presStyleCnt="0">
        <dgm:presLayoutVars>
          <dgm:dir/>
          <dgm:resizeHandles val="exact"/>
        </dgm:presLayoutVars>
      </dgm:prSet>
      <dgm:spPr/>
    </dgm:pt>
    <dgm:pt modelId="{66DC7775-3636-408E-BD10-705E35419E40}" type="pres">
      <dgm:prSet presAssocID="{D4C3FDA4-A4AB-492E-ADA4-29F1AC76ABC7}" presName="arrow" presStyleLbl="bgShp" presStyleIdx="0" presStyleCnt="1"/>
      <dgm:spPr/>
    </dgm:pt>
    <dgm:pt modelId="{D3C7FD77-B55B-45AE-A6ED-528BD3EA1C2C}" type="pres">
      <dgm:prSet presAssocID="{D4C3FDA4-A4AB-492E-ADA4-29F1AC76ABC7}" presName="points" presStyleCnt="0"/>
      <dgm:spPr/>
    </dgm:pt>
    <dgm:pt modelId="{D88C69EF-BB99-4EA2-850A-5BD2C9E5E08C}" type="pres">
      <dgm:prSet presAssocID="{633D8EC2-62A1-4428-9C57-62302CE6EB3D}" presName="compositeA" presStyleCnt="0"/>
      <dgm:spPr/>
    </dgm:pt>
    <dgm:pt modelId="{17112596-FF4A-4CEA-A56B-C3BCDDB5E830}" type="pres">
      <dgm:prSet presAssocID="{633D8EC2-62A1-4428-9C57-62302CE6EB3D}" presName="textA" presStyleLbl="revTx" presStyleIdx="0" presStyleCnt="6" custScaleX="141611">
        <dgm:presLayoutVars>
          <dgm:bulletEnabled val="1"/>
        </dgm:presLayoutVars>
      </dgm:prSet>
      <dgm:spPr/>
    </dgm:pt>
    <dgm:pt modelId="{182D05E4-05B6-44A8-9542-54A910F2F8E8}" type="pres">
      <dgm:prSet presAssocID="{633D8EC2-62A1-4428-9C57-62302CE6EB3D}" presName="circleA" presStyleLbl="node1" presStyleIdx="0" presStyleCnt="6"/>
      <dgm:spPr/>
    </dgm:pt>
    <dgm:pt modelId="{BC308758-5515-4879-9CFE-E81CB809E3BC}" type="pres">
      <dgm:prSet presAssocID="{633D8EC2-62A1-4428-9C57-62302CE6EB3D}" presName="spaceA" presStyleCnt="0"/>
      <dgm:spPr/>
    </dgm:pt>
    <dgm:pt modelId="{E9A8945D-85B5-4779-A13F-1AF7C60F1578}" type="pres">
      <dgm:prSet presAssocID="{BD0F291A-9976-4F27-9671-5EBB7538A8A2}" presName="space" presStyleCnt="0"/>
      <dgm:spPr/>
    </dgm:pt>
    <dgm:pt modelId="{7615B471-090B-4FF3-9351-55C38CE493C1}" type="pres">
      <dgm:prSet presAssocID="{E61614B2-C568-4C18-9693-DDD56CC35BEE}" presName="compositeB" presStyleCnt="0"/>
      <dgm:spPr/>
    </dgm:pt>
    <dgm:pt modelId="{F9361B83-1059-4840-B4B8-F579B01286A3}" type="pres">
      <dgm:prSet presAssocID="{E61614B2-C568-4C18-9693-DDD56CC35BEE}" presName="textB" presStyleLbl="revTx" presStyleIdx="1" presStyleCnt="6" custScaleX="173310" custLinFactNeighborX="1574" custLinFactNeighborY="3634">
        <dgm:presLayoutVars>
          <dgm:bulletEnabled val="1"/>
        </dgm:presLayoutVars>
      </dgm:prSet>
      <dgm:spPr/>
    </dgm:pt>
    <dgm:pt modelId="{D1B5517A-CA6B-443A-82C0-4A37D9F64F99}" type="pres">
      <dgm:prSet presAssocID="{E61614B2-C568-4C18-9693-DDD56CC35BEE}" presName="circleB" presStyleLbl="node1" presStyleIdx="1" presStyleCnt="6"/>
      <dgm:spPr/>
    </dgm:pt>
    <dgm:pt modelId="{1298ABCA-89F5-46E6-9124-F1F600113C84}" type="pres">
      <dgm:prSet presAssocID="{E61614B2-C568-4C18-9693-DDD56CC35BEE}" presName="spaceB" presStyleCnt="0"/>
      <dgm:spPr/>
    </dgm:pt>
    <dgm:pt modelId="{60E1DD45-1CB4-4E4B-B792-F94ECD8EEB6C}" type="pres">
      <dgm:prSet presAssocID="{D55C293C-E18C-4820-ADA7-D0E2381594FB}" presName="space" presStyleCnt="0"/>
      <dgm:spPr/>
    </dgm:pt>
    <dgm:pt modelId="{F2009E05-BAF9-4428-BA88-4515FBCD3F40}" type="pres">
      <dgm:prSet presAssocID="{076AD113-9ADF-44C9-820B-1FB974C6B3E2}" presName="compositeA" presStyleCnt="0"/>
      <dgm:spPr/>
    </dgm:pt>
    <dgm:pt modelId="{D0349B7F-4BAA-4DCC-88D0-75F9E484EF0C}" type="pres">
      <dgm:prSet presAssocID="{076AD113-9ADF-44C9-820B-1FB974C6B3E2}" presName="textA" presStyleLbl="revTx" presStyleIdx="2" presStyleCnt="6" custScaleX="141732">
        <dgm:presLayoutVars>
          <dgm:bulletEnabled val="1"/>
        </dgm:presLayoutVars>
      </dgm:prSet>
      <dgm:spPr/>
    </dgm:pt>
    <dgm:pt modelId="{0DE8F0F5-5962-4594-9711-413ED32BFF41}" type="pres">
      <dgm:prSet presAssocID="{076AD113-9ADF-44C9-820B-1FB974C6B3E2}" presName="circleA" presStyleLbl="node1" presStyleIdx="2" presStyleCnt="6"/>
      <dgm:spPr/>
    </dgm:pt>
    <dgm:pt modelId="{03B29679-819C-4A1C-8447-C5AF70431004}" type="pres">
      <dgm:prSet presAssocID="{076AD113-9ADF-44C9-820B-1FB974C6B3E2}" presName="spaceA" presStyleCnt="0"/>
      <dgm:spPr/>
    </dgm:pt>
    <dgm:pt modelId="{B2C26CF8-69C7-42D5-9F6B-61E87BB3BAB3}" type="pres">
      <dgm:prSet presAssocID="{49DFE690-8FC8-4554-A25E-555C54F3C12D}" presName="space" presStyleCnt="0"/>
      <dgm:spPr/>
    </dgm:pt>
    <dgm:pt modelId="{CF1A8C2D-82D1-4A68-835C-99BBB861BAEA}" type="pres">
      <dgm:prSet presAssocID="{CA20CF0E-31D9-4F3C-B36A-E41516EF30D5}" presName="compositeB" presStyleCnt="0"/>
      <dgm:spPr/>
    </dgm:pt>
    <dgm:pt modelId="{F32AE320-15BC-4A9C-AF79-2046DE16E574}" type="pres">
      <dgm:prSet presAssocID="{CA20CF0E-31D9-4F3C-B36A-E41516EF30D5}" presName="textB" presStyleLbl="revTx" presStyleIdx="3" presStyleCnt="6" custScaleX="167301">
        <dgm:presLayoutVars>
          <dgm:bulletEnabled val="1"/>
        </dgm:presLayoutVars>
      </dgm:prSet>
      <dgm:spPr/>
    </dgm:pt>
    <dgm:pt modelId="{143F6AE4-6B25-440F-97B8-E2124C56464D}" type="pres">
      <dgm:prSet presAssocID="{CA20CF0E-31D9-4F3C-B36A-E41516EF30D5}" presName="circleB" presStyleLbl="node1" presStyleIdx="3" presStyleCnt="6"/>
      <dgm:spPr/>
    </dgm:pt>
    <dgm:pt modelId="{ADA0EB42-41B2-49AB-A3C3-72AB4081E2A2}" type="pres">
      <dgm:prSet presAssocID="{CA20CF0E-31D9-4F3C-B36A-E41516EF30D5}" presName="spaceB" presStyleCnt="0"/>
      <dgm:spPr/>
    </dgm:pt>
    <dgm:pt modelId="{E47FB83D-7770-4A11-B0B4-A9285061CC1B}" type="pres">
      <dgm:prSet presAssocID="{F740C863-0794-4305-AD64-6FEDA6D3342F}" presName="space" presStyleCnt="0"/>
      <dgm:spPr/>
    </dgm:pt>
    <dgm:pt modelId="{DD5A324D-70C7-4A2F-BA94-20A8D71FF003}" type="pres">
      <dgm:prSet presAssocID="{3490A8F2-817A-43FA-8FE2-2B7CA3EA87A7}" presName="compositeA" presStyleCnt="0"/>
      <dgm:spPr/>
    </dgm:pt>
    <dgm:pt modelId="{D527AD9E-A71E-4FA9-A102-D2F6297FC489}" type="pres">
      <dgm:prSet presAssocID="{3490A8F2-817A-43FA-8FE2-2B7CA3EA87A7}" presName="textA" presStyleLbl="revTx" presStyleIdx="4" presStyleCnt="6" custScaleX="145762">
        <dgm:presLayoutVars>
          <dgm:bulletEnabled val="1"/>
        </dgm:presLayoutVars>
      </dgm:prSet>
      <dgm:spPr/>
    </dgm:pt>
    <dgm:pt modelId="{932FD320-6B62-4A08-BAD8-83DDCF4B8510}" type="pres">
      <dgm:prSet presAssocID="{3490A8F2-817A-43FA-8FE2-2B7CA3EA87A7}" presName="circleA" presStyleLbl="node1" presStyleIdx="4" presStyleCnt="6"/>
      <dgm:spPr/>
    </dgm:pt>
    <dgm:pt modelId="{7EE3EF2C-8B8C-424F-93DC-D36AB3BC12CA}" type="pres">
      <dgm:prSet presAssocID="{3490A8F2-817A-43FA-8FE2-2B7CA3EA87A7}" presName="spaceA" presStyleCnt="0"/>
      <dgm:spPr/>
    </dgm:pt>
    <dgm:pt modelId="{C7B6ABAD-2C17-4701-82AC-840B2E691B8D}" type="pres">
      <dgm:prSet presAssocID="{6D418E11-DDD9-45B1-BCC3-AF654337C015}" presName="space" presStyleCnt="0"/>
      <dgm:spPr/>
    </dgm:pt>
    <dgm:pt modelId="{D5B1E422-3364-4E06-9C4A-94ECA92CACAC}" type="pres">
      <dgm:prSet presAssocID="{C12807BF-43CE-4C4D-B88C-FF21E5C91F46}" presName="compositeB" presStyleCnt="0"/>
      <dgm:spPr/>
    </dgm:pt>
    <dgm:pt modelId="{7EFA8A11-374C-44B4-9D5E-888EBE87FEC9}" type="pres">
      <dgm:prSet presAssocID="{C12807BF-43CE-4C4D-B88C-FF21E5C91F46}" presName="textB" presStyleLbl="revTx" presStyleIdx="5" presStyleCnt="6">
        <dgm:presLayoutVars>
          <dgm:bulletEnabled val="1"/>
        </dgm:presLayoutVars>
      </dgm:prSet>
      <dgm:spPr/>
    </dgm:pt>
    <dgm:pt modelId="{FF3EFEE0-3E26-49FE-8834-A0BCF587E02C}" type="pres">
      <dgm:prSet presAssocID="{C12807BF-43CE-4C4D-B88C-FF21E5C91F46}" presName="circleB" presStyleLbl="node1" presStyleIdx="5" presStyleCnt="6"/>
      <dgm:spPr/>
    </dgm:pt>
    <dgm:pt modelId="{49A4D4B8-BCD9-455C-A4A2-73652E7097AC}" type="pres">
      <dgm:prSet presAssocID="{C12807BF-43CE-4C4D-B88C-FF21E5C91F46}" presName="spaceB" presStyleCnt="0"/>
      <dgm:spPr/>
    </dgm:pt>
  </dgm:ptLst>
  <dgm:cxnLst>
    <dgm:cxn modelId="{C8DA4F16-D56B-409C-B602-B7F04D43772E}" srcId="{D4C3FDA4-A4AB-492E-ADA4-29F1AC76ABC7}" destId="{E61614B2-C568-4C18-9693-DDD56CC35BEE}" srcOrd="1" destOrd="0" parTransId="{AEEBA837-1CE9-4D7F-9249-673E2C7363D9}" sibTransId="{D55C293C-E18C-4820-ADA7-D0E2381594FB}"/>
    <dgm:cxn modelId="{BDB8EE3B-5CB6-4415-AF17-5CA5B7BA2095}" type="presOf" srcId="{C12807BF-43CE-4C4D-B88C-FF21E5C91F46}" destId="{7EFA8A11-374C-44B4-9D5E-888EBE87FEC9}" srcOrd="0" destOrd="0" presId="urn:microsoft.com/office/officeart/2005/8/layout/hProcess11"/>
    <dgm:cxn modelId="{9B2E8840-D9AC-4FAC-8E9D-BB9CDB2353E2}" type="presOf" srcId="{CA20CF0E-31D9-4F3C-B36A-E41516EF30D5}" destId="{F32AE320-15BC-4A9C-AF79-2046DE16E574}" srcOrd="0" destOrd="0" presId="urn:microsoft.com/office/officeart/2005/8/layout/hProcess11"/>
    <dgm:cxn modelId="{7A8F4366-8545-415B-9001-CAB295772AC2}" srcId="{D4C3FDA4-A4AB-492E-ADA4-29F1AC76ABC7}" destId="{3490A8F2-817A-43FA-8FE2-2B7CA3EA87A7}" srcOrd="4" destOrd="0" parTransId="{36C70E28-BA87-40B5-A62C-0F6416ACB948}" sibTransId="{6D418E11-DDD9-45B1-BCC3-AF654337C015}"/>
    <dgm:cxn modelId="{CAD98E6A-E153-47BC-8BCA-2B3DA2E31BAE}" srcId="{D4C3FDA4-A4AB-492E-ADA4-29F1AC76ABC7}" destId="{076AD113-9ADF-44C9-820B-1FB974C6B3E2}" srcOrd="2" destOrd="0" parTransId="{ED019F6D-48B2-4664-B253-4F90551AD0D9}" sibTransId="{49DFE690-8FC8-4554-A25E-555C54F3C12D}"/>
    <dgm:cxn modelId="{C1F61C6B-6F19-4E54-99B0-CB2A2B3A1118}" type="presOf" srcId="{3490A8F2-817A-43FA-8FE2-2B7CA3EA87A7}" destId="{D527AD9E-A71E-4FA9-A102-D2F6297FC489}" srcOrd="0" destOrd="0" presId="urn:microsoft.com/office/officeart/2005/8/layout/hProcess11"/>
    <dgm:cxn modelId="{D3D1F472-970C-4A3E-BE2B-55DB5DEA12B2}" type="presOf" srcId="{D4C3FDA4-A4AB-492E-ADA4-29F1AC76ABC7}" destId="{07AD543A-7424-4421-AA5B-BCF9B294CAE0}" srcOrd="0" destOrd="0" presId="urn:microsoft.com/office/officeart/2005/8/layout/hProcess11"/>
    <dgm:cxn modelId="{8CAB1D73-A845-4A7D-8D8C-1DA99F07FEAE}" type="presOf" srcId="{633D8EC2-62A1-4428-9C57-62302CE6EB3D}" destId="{17112596-FF4A-4CEA-A56B-C3BCDDB5E830}" srcOrd="0" destOrd="0" presId="urn:microsoft.com/office/officeart/2005/8/layout/hProcess11"/>
    <dgm:cxn modelId="{99D29EA4-B726-4334-B47B-A8CDC5362915}" type="presOf" srcId="{076AD113-9ADF-44C9-820B-1FB974C6B3E2}" destId="{D0349B7F-4BAA-4DCC-88D0-75F9E484EF0C}" srcOrd="0" destOrd="0" presId="urn:microsoft.com/office/officeart/2005/8/layout/hProcess11"/>
    <dgm:cxn modelId="{052327AB-1EDE-4BCD-9729-93FEACD732E1}" type="presOf" srcId="{E61614B2-C568-4C18-9693-DDD56CC35BEE}" destId="{F9361B83-1059-4840-B4B8-F579B01286A3}" srcOrd="0" destOrd="0" presId="urn:microsoft.com/office/officeart/2005/8/layout/hProcess11"/>
    <dgm:cxn modelId="{9232BAB5-0950-4BB0-957B-82B72C794929}" srcId="{D4C3FDA4-A4AB-492E-ADA4-29F1AC76ABC7}" destId="{CA20CF0E-31D9-4F3C-B36A-E41516EF30D5}" srcOrd="3" destOrd="0" parTransId="{DEA907D5-2680-4452-A0F2-AAE0C5C416BF}" sibTransId="{F740C863-0794-4305-AD64-6FEDA6D3342F}"/>
    <dgm:cxn modelId="{17E667B6-1E1C-4BFA-953B-86C501F707F1}" srcId="{D4C3FDA4-A4AB-492E-ADA4-29F1AC76ABC7}" destId="{633D8EC2-62A1-4428-9C57-62302CE6EB3D}" srcOrd="0" destOrd="0" parTransId="{53D07B67-0844-48F3-B2F2-13C4CC1FA434}" sibTransId="{BD0F291A-9976-4F27-9671-5EBB7538A8A2}"/>
    <dgm:cxn modelId="{8D5C81F8-55AC-4AEF-8E28-D67DB1F04D87}" srcId="{D4C3FDA4-A4AB-492E-ADA4-29F1AC76ABC7}" destId="{C12807BF-43CE-4C4D-B88C-FF21E5C91F46}" srcOrd="5" destOrd="0" parTransId="{72EE0E11-75E6-465B-B966-57623337AACA}" sibTransId="{126F08B5-595B-4B7F-92D1-29BF6A498A42}"/>
    <dgm:cxn modelId="{DF0B7772-4803-409B-AA5B-4BC9ADC8943E}" type="presParOf" srcId="{07AD543A-7424-4421-AA5B-BCF9B294CAE0}" destId="{66DC7775-3636-408E-BD10-705E35419E40}" srcOrd="0" destOrd="0" presId="urn:microsoft.com/office/officeart/2005/8/layout/hProcess11"/>
    <dgm:cxn modelId="{AFB6C1DD-E80F-4430-A5EE-28060FE16FB5}" type="presParOf" srcId="{07AD543A-7424-4421-AA5B-BCF9B294CAE0}" destId="{D3C7FD77-B55B-45AE-A6ED-528BD3EA1C2C}" srcOrd="1" destOrd="0" presId="urn:microsoft.com/office/officeart/2005/8/layout/hProcess11"/>
    <dgm:cxn modelId="{90875159-07B6-4986-AE2C-FA2FF889F18E}" type="presParOf" srcId="{D3C7FD77-B55B-45AE-A6ED-528BD3EA1C2C}" destId="{D88C69EF-BB99-4EA2-850A-5BD2C9E5E08C}" srcOrd="0" destOrd="0" presId="urn:microsoft.com/office/officeart/2005/8/layout/hProcess11"/>
    <dgm:cxn modelId="{3AFD0249-D5A8-43CA-A346-6E6A4D722FD7}" type="presParOf" srcId="{D88C69EF-BB99-4EA2-850A-5BD2C9E5E08C}" destId="{17112596-FF4A-4CEA-A56B-C3BCDDB5E830}" srcOrd="0" destOrd="0" presId="urn:microsoft.com/office/officeart/2005/8/layout/hProcess11"/>
    <dgm:cxn modelId="{3770CD79-8D85-48A2-8AF4-5C7ACFAF81CD}" type="presParOf" srcId="{D88C69EF-BB99-4EA2-850A-5BD2C9E5E08C}" destId="{182D05E4-05B6-44A8-9542-54A910F2F8E8}" srcOrd="1" destOrd="0" presId="urn:microsoft.com/office/officeart/2005/8/layout/hProcess11"/>
    <dgm:cxn modelId="{20947084-4537-4567-A5AE-8AFE2F1C7B5E}" type="presParOf" srcId="{D88C69EF-BB99-4EA2-850A-5BD2C9E5E08C}" destId="{BC308758-5515-4879-9CFE-E81CB809E3BC}" srcOrd="2" destOrd="0" presId="urn:microsoft.com/office/officeart/2005/8/layout/hProcess11"/>
    <dgm:cxn modelId="{83F11F89-B2E4-4739-B6F9-050FC576E757}" type="presParOf" srcId="{D3C7FD77-B55B-45AE-A6ED-528BD3EA1C2C}" destId="{E9A8945D-85B5-4779-A13F-1AF7C60F1578}" srcOrd="1" destOrd="0" presId="urn:microsoft.com/office/officeart/2005/8/layout/hProcess11"/>
    <dgm:cxn modelId="{A5706B58-B402-433D-AE5F-531BAA4F4583}" type="presParOf" srcId="{D3C7FD77-B55B-45AE-A6ED-528BD3EA1C2C}" destId="{7615B471-090B-4FF3-9351-55C38CE493C1}" srcOrd="2" destOrd="0" presId="urn:microsoft.com/office/officeart/2005/8/layout/hProcess11"/>
    <dgm:cxn modelId="{B64B63CC-C153-4DB9-8C55-D27C141E77C3}" type="presParOf" srcId="{7615B471-090B-4FF3-9351-55C38CE493C1}" destId="{F9361B83-1059-4840-B4B8-F579B01286A3}" srcOrd="0" destOrd="0" presId="urn:microsoft.com/office/officeart/2005/8/layout/hProcess11"/>
    <dgm:cxn modelId="{3AB73AB6-727A-47E0-83A0-E415E2967EB0}" type="presParOf" srcId="{7615B471-090B-4FF3-9351-55C38CE493C1}" destId="{D1B5517A-CA6B-443A-82C0-4A37D9F64F99}" srcOrd="1" destOrd="0" presId="urn:microsoft.com/office/officeart/2005/8/layout/hProcess11"/>
    <dgm:cxn modelId="{C066949C-EC57-4A1A-9984-5AC9EB727DB6}" type="presParOf" srcId="{7615B471-090B-4FF3-9351-55C38CE493C1}" destId="{1298ABCA-89F5-46E6-9124-F1F600113C84}" srcOrd="2" destOrd="0" presId="urn:microsoft.com/office/officeart/2005/8/layout/hProcess11"/>
    <dgm:cxn modelId="{14D9D88D-390C-4A9B-98EA-BCCC66115042}" type="presParOf" srcId="{D3C7FD77-B55B-45AE-A6ED-528BD3EA1C2C}" destId="{60E1DD45-1CB4-4E4B-B792-F94ECD8EEB6C}" srcOrd="3" destOrd="0" presId="urn:microsoft.com/office/officeart/2005/8/layout/hProcess11"/>
    <dgm:cxn modelId="{4254595C-45BB-4DF6-B83A-8756134A2CFF}" type="presParOf" srcId="{D3C7FD77-B55B-45AE-A6ED-528BD3EA1C2C}" destId="{F2009E05-BAF9-4428-BA88-4515FBCD3F40}" srcOrd="4" destOrd="0" presId="urn:microsoft.com/office/officeart/2005/8/layout/hProcess11"/>
    <dgm:cxn modelId="{E36892A7-AE78-41A6-8888-95AF73F6D525}" type="presParOf" srcId="{F2009E05-BAF9-4428-BA88-4515FBCD3F40}" destId="{D0349B7F-4BAA-4DCC-88D0-75F9E484EF0C}" srcOrd="0" destOrd="0" presId="urn:microsoft.com/office/officeart/2005/8/layout/hProcess11"/>
    <dgm:cxn modelId="{D8A1685B-D847-41BE-A253-4DB3EABAE08E}" type="presParOf" srcId="{F2009E05-BAF9-4428-BA88-4515FBCD3F40}" destId="{0DE8F0F5-5962-4594-9711-413ED32BFF41}" srcOrd="1" destOrd="0" presId="urn:microsoft.com/office/officeart/2005/8/layout/hProcess11"/>
    <dgm:cxn modelId="{7FD07CC2-BCD7-4CE1-B611-C9894AD098A6}" type="presParOf" srcId="{F2009E05-BAF9-4428-BA88-4515FBCD3F40}" destId="{03B29679-819C-4A1C-8447-C5AF70431004}" srcOrd="2" destOrd="0" presId="urn:microsoft.com/office/officeart/2005/8/layout/hProcess11"/>
    <dgm:cxn modelId="{D719BAF2-1A6F-4EFF-812B-1DA144BE9A68}" type="presParOf" srcId="{D3C7FD77-B55B-45AE-A6ED-528BD3EA1C2C}" destId="{B2C26CF8-69C7-42D5-9F6B-61E87BB3BAB3}" srcOrd="5" destOrd="0" presId="urn:microsoft.com/office/officeart/2005/8/layout/hProcess11"/>
    <dgm:cxn modelId="{A31BD968-DB6C-43DD-9D7D-7AC099754084}" type="presParOf" srcId="{D3C7FD77-B55B-45AE-A6ED-528BD3EA1C2C}" destId="{CF1A8C2D-82D1-4A68-835C-99BBB861BAEA}" srcOrd="6" destOrd="0" presId="urn:microsoft.com/office/officeart/2005/8/layout/hProcess11"/>
    <dgm:cxn modelId="{8A1CDB57-49D5-4197-9402-FFB758B9F697}" type="presParOf" srcId="{CF1A8C2D-82D1-4A68-835C-99BBB861BAEA}" destId="{F32AE320-15BC-4A9C-AF79-2046DE16E574}" srcOrd="0" destOrd="0" presId="urn:microsoft.com/office/officeart/2005/8/layout/hProcess11"/>
    <dgm:cxn modelId="{DEB2A517-9C99-4E6B-A0A8-BFD8D036CCDC}" type="presParOf" srcId="{CF1A8C2D-82D1-4A68-835C-99BBB861BAEA}" destId="{143F6AE4-6B25-440F-97B8-E2124C56464D}" srcOrd="1" destOrd="0" presId="urn:microsoft.com/office/officeart/2005/8/layout/hProcess11"/>
    <dgm:cxn modelId="{E44ED1C5-2610-4A6E-A16F-8FC0C4F291D0}" type="presParOf" srcId="{CF1A8C2D-82D1-4A68-835C-99BBB861BAEA}" destId="{ADA0EB42-41B2-49AB-A3C3-72AB4081E2A2}" srcOrd="2" destOrd="0" presId="urn:microsoft.com/office/officeart/2005/8/layout/hProcess11"/>
    <dgm:cxn modelId="{B648DA38-2CE4-4E90-8957-C82A0ADAEB2D}" type="presParOf" srcId="{D3C7FD77-B55B-45AE-A6ED-528BD3EA1C2C}" destId="{E47FB83D-7770-4A11-B0B4-A9285061CC1B}" srcOrd="7" destOrd="0" presId="urn:microsoft.com/office/officeart/2005/8/layout/hProcess11"/>
    <dgm:cxn modelId="{BCE871EC-B804-473F-A10B-3E5B8B09706E}" type="presParOf" srcId="{D3C7FD77-B55B-45AE-A6ED-528BD3EA1C2C}" destId="{DD5A324D-70C7-4A2F-BA94-20A8D71FF003}" srcOrd="8" destOrd="0" presId="urn:microsoft.com/office/officeart/2005/8/layout/hProcess11"/>
    <dgm:cxn modelId="{2974BBF4-8AF3-421E-8B7B-552165F86A43}" type="presParOf" srcId="{DD5A324D-70C7-4A2F-BA94-20A8D71FF003}" destId="{D527AD9E-A71E-4FA9-A102-D2F6297FC489}" srcOrd="0" destOrd="0" presId="urn:microsoft.com/office/officeart/2005/8/layout/hProcess11"/>
    <dgm:cxn modelId="{DA9F8F81-070A-49BF-8381-9DE981548E0B}" type="presParOf" srcId="{DD5A324D-70C7-4A2F-BA94-20A8D71FF003}" destId="{932FD320-6B62-4A08-BAD8-83DDCF4B8510}" srcOrd="1" destOrd="0" presId="urn:microsoft.com/office/officeart/2005/8/layout/hProcess11"/>
    <dgm:cxn modelId="{568DA48A-D5B3-4C58-9FF0-31E7EEB0096D}" type="presParOf" srcId="{DD5A324D-70C7-4A2F-BA94-20A8D71FF003}" destId="{7EE3EF2C-8B8C-424F-93DC-D36AB3BC12CA}" srcOrd="2" destOrd="0" presId="urn:microsoft.com/office/officeart/2005/8/layout/hProcess11"/>
    <dgm:cxn modelId="{F4F2C27B-308E-4D5E-AF88-E59361014F6E}" type="presParOf" srcId="{D3C7FD77-B55B-45AE-A6ED-528BD3EA1C2C}" destId="{C7B6ABAD-2C17-4701-82AC-840B2E691B8D}" srcOrd="9" destOrd="0" presId="urn:microsoft.com/office/officeart/2005/8/layout/hProcess11"/>
    <dgm:cxn modelId="{202A1956-BA0C-4255-8990-08FAE651EF0A}" type="presParOf" srcId="{D3C7FD77-B55B-45AE-A6ED-528BD3EA1C2C}" destId="{D5B1E422-3364-4E06-9C4A-94ECA92CACAC}" srcOrd="10" destOrd="0" presId="urn:microsoft.com/office/officeart/2005/8/layout/hProcess11"/>
    <dgm:cxn modelId="{64DF4AA8-B8F2-4E60-8D53-949621B3FB97}" type="presParOf" srcId="{D5B1E422-3364-4E06-9C4A-94ECA92CACAC}" destId="{7EFA8A11-374C-44B4-9D5E-888EBE87FEC9}" srcOrd="0" destOrd="0" presId="urn:microsoft.com/office/officeart/2005/8/layout/hProcess11"/>
    <dgm:cxn modelId="{3E81D6B9-FB15-4B5B-A55F-BD6C93ED48D6}" type="presParOf" srcId="{D5B1E422-3364-4E06-9C4A-94ECA92CACAC}" destId="{FF3EFEE0-3E26-49FE-8834-A0BCF587E02C}" srcOrd="1" destOrd="0" presId="urn:microsoft.com/office/officeart/2005/8/layout/hProcess11"/>
    <dgm:cxn modelId="{1AFB328D-2AF2-4173-A979-EBBA47F258E3}" type="presParOf" srcId="{D5B1E422-3364-4E06-9C4A-94ECA92CACAC}" destId="{49A4D4B8-BCD9-455C-A4A2-73652E7097AC}"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C7775-3636-408E-BD10-705E35419E40}">
      <dsp:nvSpPr>
        <dsp:cNvPr id="0" name=""/>
        <dsp:cNvSpPr/>
      </dsp:nvSpPr>
      <dsp:spPr>
        <a:xfrm>
          <a:off x="0" y="1091373"/>
          <a:ext cx="11722608" cy="145516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112596-FF4A-4CEA-A56B-C3BCDDB5E830}">
      <dsp:nvSpPr>
        <dsp:cNvPr id="0" name=""/>
        <dsp:cNvSpPr/>
      </dsp:nvSpPr>
      <dsp:spPr>
        <a:xfrm>
          <a:off x="3444" y="0"/>
          <a:ext cx="1668763"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rtl="1">
            <a:lnSpc>
              <a:spcPct val="90000"/>
            </a:lnSpc>
            <a:spcBef>
              <a:spcPct val="0"/>
            </a:spcBef>
            <a:spcAft>
              <a:spcPct val="35000"/>
            </a:spcAft>
            <a:buNone/>
          </a:pPr>
          <a:r>
            <a:rPr lang="en-US" sz="1500" kern="1200" dirty="0"/>
            <a:t>Point net(2017)</a:t>
          </a:r>
          <a:endParaRPr lang="he-IL" sz="1500" kern="1200" dirty="0"/>
        </a:p>
      </dsp:txBody>
      <dsp:txXfrm>
        <a:off x="3444" y="0"/>
        <a:ext cx="1668763" cy="1455164"/>
      </dsp:txXfrm>
    </dsp:sp>
    <dsp:sp modelId="{182D05E4-05B6-44A8-9542-54A910F2F8E8}">
      <dsp:nvSpPr>
        <dsp:cNvPr id="0" name=""/>
        <dsp:cNvSpPr/>
      </dsp:nvSpPr>
      <dsp:spPr>
        <a:xfrm>
          <a:off x="655930" y="1637059"/>
          <a:ext cx="363791" cy="363791"/>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361B83-1059-4840-B4B8-F579B01286A3}">
      <dsp:nvSpPr>
        <dsp:cNvPr id="0" name=""/>
        <dsp:cNvSpPr/>
      </dsp:nvSpPr>
      <dsp:spPr>
        <a:xfrm>
          <a:off x="1749677" y="2182746"/>
          <a:ext cx="2042309"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rtl="1">
            <a:lnSpc>
              <a:spcPct val="90000"/>
            </a:lnSpc>
            <a:spcBef>
              <a:spcPct val="0"/>
            </a:spcBef>
            <a:spcAft>
              <a:spcPct val="35000"/>
            </a:spcAft>
            <a:buNone/>
          </a:pPr>
          <a:r>
            <a:rPr lang="en-US" sz="1500" kern="1200" dirty="0"/>
            <a:t>Point net ++(2017)</a:t>
          </a:r>
          <a:endParaRPr lang="he-IL" sz="1500" kern="1200" dirty="0"/>
        </a:p>
      </dsp:txBody>
      <dsp:txXfrm>
        <a:off x="1749677" y="2182746"/>
        <a:ext cx="2042309" cy="1455164"/>
      </dsp:txXfrm>
    </dsp:sp>
    <dsp:sp modelId="{D1B5517A-CA6B-443A-82C0-4A37D9F64F99}">
      <dsp:nvSpPr>
        <dsp:cNvPr id="0" name=""/>
        <dsp:cNvSpPr/>
      </dsp:nvSpPr>
      <dsp:spPr>
        <a:xfrm>
          <a:off x="2570387" y="1637059"/>
          <a:ext cx="363791" cy="363791"/>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349B7F-4BAA-4DCC-88D0-75F9E484EF0C}">
      <dsp:nvSpPr>
        <dsp:cNvPr id="0" name=""/>
        <dsp:cNvSpPr/>
      </dsp:nvSpPr>
      <dsp:spPr>
        <a:xfrm>
          <a:off x="3832358" y="0"/>
          <a:ext cx="1670189"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rtl="1">
            <a:lnSpc>
              <a:spcPct val="90000"/>
            </a:lnSpc>
            <a:spcBef>
              <a:spcPct val="0"/>
            </a:spcBef>
            <a:spcAft>
              <a:spcPct val="35000"/>
            </a:spcAft>
            <a:buNone/>
          </a:pPr>
          <a:r>
            <a:rPr lang="en-US" sz="1400" kern="1200" dirty="0"/>
            <a:t>Point CNN(2018)</a:t>
          </a:r>
          <a:endParaRPr lang="he-IL" sz="1400" kern="1200" dirty="0"/>
        </a:p>
      </dsp:txBody>
      <dsp:txXfrm>
        <a:off x="3832358" y="0"/>
        <a:ext cx="1670189" cy="1455164"/>
      </dsp:txXfrm>
    </dsp:sp>
    <dsp:sp modelId="{0DE8F0F5-5962-4594-9711-413ED32BFF41}">
      <dsp:nvSpPr>
        <dsp:cNvPr id="0" name=""/>
        <dsp:cNvSpPr/>
      </dsp:nvSpPr>
      <dsp:spPr>
        <a:xfrm>
          <a:off x="4485558" y="1637059"/>
          <a:ext cx="363791" cy="363791"/>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2AE320-15BC-4A9C-AF79-2046DE16E574}">
      <dsp:nvSpPr>
        <dsp:cNvPr id="0" name=""/>
        <dsp:cNvSpPr/>
      </dsp:nvSpPr>
      <dsp:spPr>
        <a:xfrm>
          <a:off x="5561469" y="2182746"/>
          <a:ext cx="1971498"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rtl="1">
            <a:lnSpc>
              <a:spcPct val="90000"/>
            </a:lnSpc>
            <a:spcBef>
              <a:spcPct val="0"/>
            </a:spcBef>
            <a:spcAft>
              <a:spcPct val="35000"/>
            </a:spcAft>
            <a:buNone/>
          </a:pPr>
          <a:r>
            <a:rPr lang="en-US" sz="1400" kern="1200" dirty="0"/>
            <a:t>Point GMM(2020)</a:t>
          </a:r>
          <a:endParaRPr lang="he-IL" sz="1400" kern="1200" dirty="0"/>
        </a:p>
      </dsp:txBody>
      <dsp:txXfrm>
        <a:off x="5561469" y="2182746"/>
        <a:ext cx="1971498" cy="1455164"/>
      </dsp:txXfrm>
    </dsp:sp>
    <dsp:sp modelId="{143F6AE4-6B25-440F-97B8-E2124C56464D}">
      <dsp:nvSpPr>
        <dsp:cNvPr id="0" name=""/>
        <dsp:cNvSpPr/>
      </dsp:nvSpPr>
      <dsp:spPr>
        <a:xfrm>
          <a:off x="6365322" y="1637059"/>
          <a:ext cx="363791" cy="363791"/>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27AD9E-A71E-4FA9-A102-D2F6297FC489}">
      <dsp:nvSpPr>
        <dsp:cNvPr id="0" name=""/>
        <dsp:cNvSpPr/>
      </dsp:nvSpPr>
      <dsp:spPr>
        <a:xfrm>
          <a:off x="7591888" y="0"/>
          <a:ext cx="1717679"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rtl="1">
            <a:lnSpc>
              <a:spcPct val="90000"/>
            </a:lnSpc>
            <a:spcBef>
              <a:spcPct val="0"/>
            </a:spcBef>
            <a:spcAft>
              <a:spcPct val="35000"/>
            </a:spcAft>
            <a:buNone/>
          </a:pPr>
          <a:r>
            <a:rPr lang="en-US" sz="1400" kern="1200" dirty="0"/>
            <a:t>Point Conv(2020)</a:t>
          </a:r>
          <a:endParaRPr lang="he-IL" sz="1400" kern="1200" dirty="0"/>
        </a:p>
      </dsp:txBody>
      <dsp:txXfrm>
        <a:off x="7591888" y="0"/>
        <a:ext cx="1717679" cy="1455164"/>
      </dsp:txXfrm>
    </dsp:sp>
    <dsp:sp modelId="{932FD320-6B62-4A08-BAD8-83DDCF4B8510}">
      <dsp:nvSpPr>
        <dsp:cNvPr id="0" name=""/>
        <dsp:cNvSpPr/>
      </dsp:nvSpPr>
      <dsp:spPr>
        <a:xfrm>
          <a:off x="8268832" y="1637059"/>
          <a:ext cx="363791" cy="363791"/>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FA8A11-374C-44B4-9D5E-888EBE87FEC9}">
      <dsp:nvSpPr>
        <dsp:cNvPr id="0" name=""/>
        <dsp:cNvSpPr/>
      </dsp:nvSpPr>
      <dsp:spPr>
        <a:xfrm>
          <a:off x="9368488" y="2182746"/>
          <a:ext cx="1178414"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rtl="1">
            <a:lnSpc>
              <a:spcPct val="90000"/>
            </a:lnSpc>
            <a:spcBef>
              <a:spcPct val="0"/>
            </a:spcBef>
            <a:spcAft>
              <a:spcPct val="35000"/>
            </a:spcAft>
            <a:buNone/>
          </a:pPr>
          <a:r>
            <a:rPr lang="en-US" sz="1400" kern="1200" dirty="0"/>
            <a:t>PCT(2021)</a:t>
          </a:r>
          <a:endParaRPr lang="he-IL" sz="1400" kern="1200" dirty="0"/>
        </a:p>
      </dsp:txBody>
      <dsp:txXfrm>
        <a:off x="9368488" y="2182746"/>
        <a:ext cx="1178414" cy="1455164"/>
      </dsp:txXfrm>
    </dsp:sp>
    <dsp:sp modelId="{FF3EFEE0-3E26-49FE-8834-A0BCF587E02C}">
      <dsp:nvSpPr>
        <dsp:cNvPr id="0" name=""/>
        <dsp:cNvSpPr/>
      </dsp:nvSpPr>
      <dsp:spPr>
        <a:xfrm>
          <a:off x="9775800" y="1637059"/>
          <a:ext cx="363791" cy="363791"/>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FE4819F-D128-407E-AA2F-A61F1CF0AA44}" type="datetimeFigureOut">
              <a:rPr lang="he-IL" smtClean="0"/>
              <a:t>כ"ז/אייר/תשפ"ב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395E7503-435B-411E-947E-57E15E131ECE}" type="slidenum">
              <a:rPr lang="he-IL" smtClean="0"/>
              <a:t>‹#›</a:t>
            </a:fld>
            <a:endParaRPr lang="he-IL"/>
          </a:p>
        </p:txBody>
      </p:sp>
    </p:spTree>
    <p:extLst>
      <p:ext uri="{BB962C8B-B14F-4D97-AF65-F5344CB8AC3E}">
        <p14:creationId xmlns:p14="http://schemas.microsoft.com/office/powerpoint/2010/main" val="346427377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9</a:t>
            </a:fld>
            <a:endParaRPr lang="he-IL"/>
          </a:p>
        </p:txBody>
      </p:sp>
    </p:spTree>
    <p:extLst>
      <p:ext uri="{BB962C8B-B14F-4D97-AF65-F5344CB8AC3E}">
        <p14:creationId xmlns:p14="http://schemas.microsoft.com/office/powerpoint/2010/main" val="140317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10</a:t>
            </a:fld>
            <a:endParaRPr lang="he-IL"/>
          </a:p>
        </p:txBody>
      </p:sp>
    </p:spTree>
    <p:extLst>
      <p:ext uri="{BB962C8B-B14F-4D97-AF65-F5344CB8AC3E}">
        <p14:creationId xmlns:p14="http://schemas.microsoft.com/office/powerpoint/2010/main" val="968749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1837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5287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667144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2141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873185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18609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898573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09165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3945906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307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647688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99410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913795" y="2912232"/>
            <a:ext cx="5107208"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912232"/>
            <a:ext cx="5095357"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59865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92034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45082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79402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75436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E329637-63DA-4948-B25B-18B6C64ACCD0}" type="slidenum">
              <a:rPr lang="he-IL" smtClean="0"/>
              <a:t>‹#›</a:t>
            </a:fld>
            <a:endParaRPr lang="he-IL"/>
          </a:p>
        </p:txBody>
      </p:sp>
    </p:spTree>
    <p:extLst>
      <p:ext uri="{BB962C8B-B14F-4D97-AF65-F5344CB8AC3E}">
        <p14:creationId xmlns:p14="http://schemas.microsoft.com/office/powerpoint/2010/main" val="27062486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1"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r" defTabSz="914400" rtl="1"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r" defTabSz="914400" rtl="1"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r" defTabSz="914400" rtl="1"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r" defTabSz="914400" rtl="1"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5.gi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gi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96C0C3E-6162-FA2E-B140-AD08F2742335}"/>
              </a:ext>
            </a:extLst>
          </p:cNvPr>
          <p:cNvSpPr>
            <a:spLocks noGrp="1"/>
          </p:cNvSpPr>
          <p:nvPr>
            <p:ph type="ctrTitle"/>
          </p:nvPr>
        </p:nvSpPr>
        <p:spPr/>
        <p:txBody>
          <a:bodyPr/>
          <a:lstStyle/>
          <a:p>
            <a:r>
              <a:rPr lang="en-US" dirty="0"/>
              <a:t>Health care</a:t>
            </a:r>
            <a:endParaRPr lang="he-IL" dirty="0"/>
          </a:p>
        </p:txBody>
      </p:sp>
      <p:sp>
        <p:nvSpPr>
          <p:cNvPr id="3" name="כותרת משנה 2">
            <a:extLst>
              <a:ext uri="{FF2B5EF4-FFF2-40B4-BE49-F238E27FC236}">
                <a16:creationId xmlns:a16="http://schemas.microsoft.com/office/drawing/2014/main" id="{7BE5F645-8C73-84E3-B5E8-DA9C654A7509}"/>
              </a:ext>
            </a:extLst>
          </p:cNvPr>
          <p:cNvSpPr>
            <a:spLocks noGrp="1"/>
          </p:cNvSpPr>
          <p:nvPr>
            <p:ph type="subTitle" idx="1"/>
          </p:nvPr>
        </p:nvSpPr>
        <p:spPr/>
        <p:txBody>
          <a:bodyPr/>
          <a:lstStyle/>
          <a:p>
            <a:r>
              <a:rPr lang="en-US" dirty="0"/>
              <a:t>Or Livne</a:t>
            </a:r>
          </a:p>
          <a:p>
            <a:r>
              <a:rPr lang="en-US" dirty="0" err="1"/>
              <a:t>Roei</a:t>
            </a:r>
            <a:r>
              <a:rPr lang="en-US" dirty="0"/>
              <a:t>  </a:t>
            </a:r>
            <a:endParaRPr lang="he-IL" dirty="0"/>
          </a:p>
        </p:txBody>
      </p:sp>
    </p:spTree>
    <p:extLst>
      <p:ext uri="{BB962C8B-B14F-4D97-AF65-F5344CB8AC3E}">
        <p14:creationId xmlns:p14="http://schemas.microsoft.com/office/powerpoint/2010/main" val="598000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Medical</a:t>
            </a:r>
          </a:p>
          <a:p>
            <a:pPr lvl="3" algn="l" rtl="0"/>
            <a:r>
              <a:rPr lang="en-US" dirty="0"/>
              <a:t>Explain ability about different organ in our body </a:t>
            </a:r>
          </a:p>
          <a:p>
            <a:pPr lvl="3" algn="l" rtl="0"/>
            <a:r>
              <a:rPr lang="en-US" dirty="0"/>
              <a:t>Examine decease </a:t>
            </a:r>
          </a:p>
          <a:p>
            <a:pPr lvl="3" algn="l" rtl="0"/>
            <a:r>
              <a:rPr lang="en-US" dirty="0"/>
              <a:t>Simulation – for doctor's paretic: https://www.youtube.com/watch?v=2RkmGapgMbc </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endParaRPr lang="he-IL" dirty="0"/>
          </a:p>
        </p:txBody>
      </p:sp>
      <p:pic>
        <p:nvPicPr>
          <p:cNvPr id="5" name="תמונה 4">
            <a:extLst>
              <a:ext uri="{FF2B5EF4-FFF2-40B4-BE49-F238E27FC236}">
                <a16:creationId xmlns:a16="http://schemas.microsoft.com/office/drawing/2014/main" id="{D06A9215-F501-2608-54B6-D1C15999C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93" y="3624943"/>
            <a:ext cx="2559196" cy="2663890"/>
          </a:xfrm>
          <a:prstGeom prst="rect">
            <a:avLst/>
          </a:prstGeom>
        </p:spPr>
      </p:pic>
      <p:pic>
        <p:nvPicPr>
          <p:cNvPr id="7" name="תמונה 6" descr="תמונה שמכילה פירות, אנונה קשקשית&#10;&#10;התיאור נוצר באופן אוטומטי">
            <a:extLst>
              <a:ext uri="{FF2B5EF4-FFF2-40B4-BE49-F238E27FC236}">
                <a16:creationId xmlns:a16="http://schemas.microsoft.com/office/drawing/2014/main" id="{38E165DB-8450-65D5-D4B7-EF4683EB6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4710" y="3624942"/>
            <a:ext cx="3556429" cy="2663889"/>
          </a:xfrm>
          <a:prstGeom prst="rect">
            <a:avLst/>
          </a:prstGeom>
        </p:spPr>
      </p:pic>
      <p:pic>
        <p:nvPicPr>
          <p:cNvPr id="9" name="תמונה 8">
            <a:extLst>
              <a:ext uri="{FF2B5EF4-FFF2-40B4-BE49-F238E27FC236}">
                <a16:creationId xmlns:a16="http://schemas.microsoft.com/office/drawing/2014/main" id="{3AA0E954-FCAB-8A86-D690-6E02E2B62F43}"/>
              </a:ext>
            </a:extLst>
          </p:cNvPr>
          <p:cNvPicPr>
            <a:picLocks noChangeAspect="1"/>
          </p:cNvPicPr>
          <p:nvPr/>
        </p:nvPicPr>
        <p:blipFill rotWithShape="1">
          <a:blip r:embed="rId5">
            <a:extLst>
              <a:ext uri="{28A0092B-C50C-407E-A947-70E740481C1C}">
                <a14:useLocalDpi xmlns:a14="http://schemas.microsoft.com/office/drawing/2010/main" val="0"/>
              </a:ext>
            </a:extLst>
          </a:blip>
          <a:srcRect l="6747" r="15811"/>
          <a:stretch/>
        </p:blipFill>
        <p:spPr>
          <a:xfrm>
            <a:off x="7617274" y="3624943"/>
            <a:ext cx="3671585" cy="2663888"/>
          </a:xfrm>
          <a:prstGeom prst="rect">
            <a:avLst/>
          </a:prstGeom>
        </p:spPr>
      </p:pic>
    </p:spTree>
    <p:extLst>
      <p:ext uri="{BB962C8B-B14F-4D97-AF65-F5344CB8AC3E}">
        <p14:creationId xmlns:p14="http://schemas.microsoft.com/office/powerpoint/2010/main" val="3415726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Work that inspired the paper writers:</a:t>
            </a:r>
            <a:endParaRPr lang="he-IL" dirty="0"/>
          </a:p>
        </p:txBody>
      </p:sp>
      <p:graphicFrame>
        <p:nvGraphicFramePr>
          <p:cNvPr id="4" name="דיאגרמה 3">
            <a:extLst>
              <a:ext uri="{FF2B5EF4-FFF2-40B4-BE49-F238E27FC236}">
                <a16:creationId xmlns:a16="http://schemas.microsoft.com/office/drawing/2014/main" id="{B85D7588-CEA2-D59B-3D10-00E01BE99BA3}"/>
              </a:ext>
            </a:extLst>
          </p:cNvPr>
          <p:cNvGraphicFramePr/>
          <p:nvPr>
            <p:extLst>
              <p:ext uri="{D42A27DB-BD31-4B8C-83A1-F6EECF244321}">
                <p14:modId xmlns:p14="http://schemas.microsoft.com/office/powerpoint/2010/main" val="4236412780"/>
              </p:ext>
            </p:extLst>
          </p:nvPr>
        </p:nvGraphicFramePr>
        <p:xfrm>
          <a:off x="329184" y="2313432"/>
          <a:ext cx="11722608" cy="3637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9395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70000" lnSpcReduction="20000"/>
          </a:bodyPr>
          <a:lstStyle/>
          <a:p>
            <a:pPr algn="l" rtl="0"/>
            <a:r>
              <a:rPr lang="en-US" dirty="0"/>
              <a:t>Work that inspired the paper writers:</a:t>
            </a:r>
          </a:p>
          <a:p>
            <a:pPr lvl="1" algn="l" rtl="0"/>
            <a:r>
              <a:rPr lang="en-US" dirty="0"/>
              <a:t>Point net(2017)</a:t>
            </a:r>
          </a:p>
          <a:p>
            <a:pPr lvl="2" algn="l" rtl="0"/>
            <a:r>
              <a:rPr lang="en-US" dirty="0"/>
              <a:t>we propose a novel deep neural network </a:t>
            </a:r>
            <a:r>
              <a:rPr lang="en-US" dirty="0" err="1"/>
              <a:t>PointNet</a:t>
            </a:r>
            <a:r>
              <a:rPr lang="en-US" dirty="0"/>
              <a:t> that directly consumes point cloud. </a:t>
            </a:r>
          </a:p>
          <a:p>
            <a:pPr lvl="2" algn="l" rtl="0"/>
            <a:r>
              <a:rPr lang="en-US" dirty="0"/>
              <a:t>approach for 3D recognition tasks including :</a:t>
            </a:r>
          </a:p>
          <a:p>
            <a:pPr lvl="3" algn="l" rtl="0"/>
            <a:r>
              <a:rPr lang="en-US" dirty="0"/>
              <a:t>object classification</a:t>
            </a:r>
          </a:p>
          <a:p>
            <a:pPr lvl="3" algn="l" rtl="0"/>
            <a:r>
              <a:rPr lang="en-US" dirty="0"/>
              <a:t>part segmentation </a:t>
            </a:r>
          </a:p>
          <a:p>
            <a:pPr lvl="3" algn="l" rtl="0"/>
            <a:r>
              <a:rPr lang="en-US" dirty="0"/>
              <a:t>semantic segmentation</a:t>
            </a:r>
          </a:p>
          <a:p>
            <a:pPr lvl="2" algn="l" rtl="0"/>
            <a:endParaRPr lang="he-IL" dirty="0"/>
          </a:p>
          <a:p>
            <a:pPr lvl="1" algn="l" rtl="0"/>
            <a:r>
              <a:rPr lang="en-US" dirty="0"/>
              <a:t>Point net ++(2017)</a:t>
            </a:r>
          </a:p>
          <a:p>
            <a:pPr lvl="2" algn="l" rtl="0"/>
            <a:r>
              <a:rPr lang="en-US" sz="1800" dirty="0"/>
              <a:t>Improve the ability to capture local structures by query ball grouping.</a:t>
            </a:r>
            <a:endParaRPr lang="en-US" dirty="0"/>
          </a:p>
          <a:p>
            <a:pPr lvl="1" algn="l" rtl="0"/>
            <a:r>
              <a:rPr lang="en-US" dirty="0"/>
              <a:t>Point CNN(2018)</a:t>
            </a:r>
          </a:p>
          <a:p>
            <a:pPr lvl="2" algn="l" rtl="0"/>
            <a:r>
              <a:rPr lang="en-US" sz="2000" dirty="0"/>
              <a:t>generalization of CNN into leveraging spatially-local correlation from data represented in point cloud. </a:t>
            </a:r>
          </a:p>
          <a:p>
            <a:pPr lvl="2" algn="l" rtl="0"/>
            <a:r>
              <a:rPr lang="en-US" sz="2000" dirty="0"/>
              <a:t>The core of </a:t>
            </a:r>
            <a:r>
              <a:rPr lang="en-US" sz="2000" dirty="0" err="1"/>
              <a:t>PointCNN</a:t>
            </a:r>
            <a:r>
              <a:rPr lang="en-US" sz="2000" dirty="0"/>
              <a:t> is the X -Conv operator that weights and permutes input points and features before they are processed by a typical convolution</a:t>
            </a:r>
          </a:p>
          <a:p>
            <a:pPr lvl="1" algn="l" rtl="0"/>
            <a:endParaRPr lang="he-IL" dirty="0"/>
          </a:p>
          <a:p>
            <a:pPr lvl="1" algn="l" rtl="0"/>
            <a:endParaRPr lang="he-IL" dirty="0"/>
          </a:p>
          <a:p>
            <a:pPr lvl="1" algn="l" rtl="0"/>
            <a:endParaRPr lang="he-IL" dirty="0"/>
          </a:p>
        </p:txBody>
      </p:sp>
    </p:spTree>
    <p:extLst>
      <p:ext uri="{BB962C8B-B14F-4D97-AF65-F5344CB8AC3E}">
        <p14:creationId xmlns:p14="http://schemas.microsoft.com/office/powerpoint/2010/main" val="199206333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lnSpcReduction="10000"/>
          </a:bodyPr>
          <a:lstStyle/>
          <a:p>
            <a:pPr algn="l" rtl="0"/>
            <a:r>
              <a:rPr lang="en-US" dirty="0"/>
              <a:t>Work that inspired the paper writers:</a:t>
            </a:r>
          </a:p>
          <a:p>
            <a:pPr lvl="1" algn="l" rtl="0"/>
            <a:r>
              <a:rPr lang="en-US" dirty="0"/>
              <a:t>Point net(2017)</a:t>
            </a:r>
          </a:p>
          <a:p>
            <a:pPr lvl="2" algn="l" rtl="0"/>
            <a:r>
              <a:rPr lang="en-US" dirty="0"/>
              <a:t>we propose a novel deep neural network </a:t>
            </a:r>
            <a:r>
              <a:rPr lang="en-US" dirty="0" err="1"/>
              <a:t>PointNet</a:t>
            </a:r>
            <a:r>
              <a:rPr lang="en-US" dirty="0"/>
              <a:t> that directly consumes point cloud. </a:t>
            </a:r>
          </a:p>
          <a:p>
            <a:pPr lvl="2" algn="l" rtl="0"/>
            <a:r>
              <a:rPr lang="en-US" dirty="0"/>
              <a:t>approach for 3D recognition tasks including :</a:t>
            </a:r>
          </a:p>
          <a:p>
            <a:pPr lvl="3" algn="l" rtl="0"/>
            <a:r>
              <a:rPr lang="en-US" dirty="0"/>
              <a:t>object classification</a:t>
            </a:r>
          </a:p>
          <a:p>
            <a:pPr lvl="3" algn="l" rtl="0"/>
            <a:r>
              <a:rPr lang="en-US" dirty="0"/>
              <a:t>part segmentation </a:t>
            </a:r>
          </a:p>
          <a:p>
            <a:pPr lvl="3" algn="l" rtl="0"/>
            <a:r>
              <a:rPr lang="en-US" dirty="0"/>
              <a:t>semantic segmentation</a:t>
            </a:r>
          </a:p>
          <a:p>
            <a:pPr lvl="2" algn="l" rtl="0"/>
            <a:endParaRPr lang="he-IL" dirty="0"/>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5E93F9F7-24B8-565F-9FC2-836AE40B82BD}"/>
              </a:ext>
            </a:extLst>
          </p:cNvPr>
          <p:cNvPicPr>
            <a:picLocks noChangeAspect="1"/>
          </p:cNvPicPr>
          <p:nvPr/>
        </p:nvPicPr>
        <p:blipFill>
          <a:blip r:embed="rId2"/>
          <a:stretch>
            <a:fillRect/>
          </a:stretch>
        </p:blipFill>
        <p:spPr>
          <a:xfrm>
            <a:off x="5189221" y="3307549"/>
            <a:ext cx="5425922" cy="2652241"/>
          </a:xfrm>
          <a:prstGeom prst="rect">
            <a:avLst/>
          </a:prstGeom>
        </p:spPr>
      </p:pic>
    </p:spTree>
    <p:extLst>
      <p:ext uri="{BB962C8B-B14F-4D97-AF65-F5344CB8AC3E}">
        <p14:creationId xmlns:p14="http://schemas.microsoft.com/office/powerpoint/2010/main" val="190197826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examples</a:t>
            </a:r>
          </a:p>
          <a:p>
            <a:pPr lvl="2" algn="l" rtl="0"/>
            <a:endParaRPr lang="he-IL" dirty="0"/>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5E93F9F7-24B8-565F-9FC2-836AE40B82BD}"/>
              </a:ext>
            </a:extLst>
          </p:cNvPr>
          <p:cNvPicPr>
            <a:picLocks noChangeAspect="1"/>
          </p:cNvPicPr>
          <p:nvPr/>
        </p:nvPicPr>
        <p:blipFill rotWithShape="1">
          <a:blip r:embed="rId2"/>
          <a:srcRect l="3492" r="8171"/>
          <a:stretch/>
        </p:blipFill>
        <p:spPr>
          <a:xfrm>
            <a:off x="6848670" y="2368363"/>
            <a:ext cx="4954555" cy="2741584"/>
          </a:xfrm>
          <a:prstGeom prst="rect">
            <a:avLst/>
          </a:prstGeom>
        </p:spPr>
      </p:pic>
      <p:pic>
        <p:nvPicPr>
          <p:cNvPr id="6" name="תמונה 5">
            <a:extLst>
              <a:ext uri="{FF2B5EF4-FFF2-40B4-BE49-F238E27FC236}">
                <a16:creationId xmlns:a16="http://schemas.microsoft.com/office/drawing/2014/main" id="{74CE606C-C427-9C88-6141-5EA79E2AEF9F}"/>
              </a:ext>
            </a:extLst>
          </p:cNvPr>
          <p:cNvPicPr>
            <a:picLocks noChangeAspect="1"/>
          </p:cNvPicPr>
          <p:nvPr/>
        </p:nvPicPr>
        <p:blipFill rotWithShape="1">
          <a:blip r:embed="rId3"/>
          <a:srcRect l="7190" r="11928"/>
          <a:stretch/>
        </p:blipFill>
        <p:spPr>
          <a:xfrm>
            <a:off x="422512" y="3039305"/>
            <a:ext cx="5959627" cy="2416196"/>
          </a:xfrm>
          <a:prstGeom prst="rect">
            <a:avLst/>
          </a:prstGeom>
        </p:spPr>
      </p:pic>
    </p:spTree>
    <p:extLst>
      <p:ext uri="{BB962C8B-B14F-4D97-AF65-F5344CB8AC3E}">
        <p14:creationId xmlns:p14="http://schemas.microsoft.com/office/powerpoint/2010/main" val="284739604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examples</a:t>
            </a:r>
          </a:p>
          <a:p>
            <a:pPr lvl="2" algn="l" rtl="0"/>
            <a:endParaRPr lang="he-IL" dirty="0"/>
          </a:p>
          <a:p>
            <a:pPr lvl="1" algn="l" rtl="0"/>
            <a:endParaRPr lang="he-IL" dirty="0"/>
          </a:p>
          <a:p>
            <a:pPr lvl="1" algn="l" rtl="0"/>
            <a:endParaRPr lang="he-IL" dirty="0"/>
          </a:p>
          <a:p>
            <a:pPr lvl="1" algn="l" rtl="0"/>
            <a:endParaRPr lang="he-IL" dirty="0"/>
          </a:p>
        </p:txBody>
      </p:sp>
      <p:pic>
        <p:nvPicPr>
          <p:cNvPr id="7" name="תמונה 6">
            <a:extLst>
              <a:ext uri="{FF2B5EF4-FFF2-40B4-BE49-F238E27FC236}">
                <a16:creationId xmlns:a16="http://schemas.microsoft.com/office/drawing/2014/main" id="{4BE68EBF-8E7A-FD41-3946-5A65C075A4B0}"/>
              </a:ext>
            </a:extLst>
          </p:cNvPr>
          <p:cNvPicPr>
            <a:picLocks noChangeAspect="1"/>
          </p:cNvPicPr>
          <p:nvPr/>
        </p:nvPicPr>
        <p:blipFill>
          <a:blip r:embed="rId2"/>
          <a:stretch>
            <a:fillRect/>
          </a:stretch>
        </p:blipFill>
        <p:spPr>
          <a:xfrm>
            <a:off x="6262880" y="1845014"/>
            <a:ext cx="4950732" cy="4839121"/>
          </a:xfrm>
          <a:prstGeom prst="rect">
            <a:avLst/>
          </a:prstGeom>
        </p:spPr>
      </p:pic>
      <p:pic>
        <p:nvPicPr>
          <p:cNvPr id="9" name="תמונה 8">
            <a:extLst>
              <a:ext uri="{FF2B5EF4-FFF2-40B4-BE49-F238E27FC236}">
                <a16:creationId xmlns:a16="http://schemas.microsoft.com/office/drawing/2014/main" id="{48387D15-0D82-B16E-B95E-BA3607E1C428}"/>
              </a:ext>
            </a:extLst>
          </p:cNvPr>
          <p:cNvPicPr>
            <a:picLocks noChangeAspect="1"/>
          </p:cNvPicPr>
          <p:nvPr/>
        </p:nvPicPr>
        <p:blipFill>
          <a:blip r:embed="rId3"/>
          <a:stretch>
            <a:fillRect/>
          </a:stretch>
        </p:blipFill>
        <p:spPr>
          <a:xfrm>
            <a:off x="388618" y="3428999"/>
            <a:ext cx="5256675" cy="2738535"/>
          </a:xfrm>
          <a:prstGeom prst="rect">
            <a:avLst/>
          </a:prstGeom>
        </p:spPr>
      </p:pic>
      <p:sp>
        <p:nvSpPr>
          <p:cNvPr id="10" name="אליפסה 9">
            <a:extLst>
              <a:ext uri="{FF2B5EF4-FFF2-40B4-BE49-F238E27FC236}">
                <a16:creationId xmlns:a16="http://schemas.microsoft.com/office/drawing/2014/main" id="{FD581F57-20BC-849D-DA6C-15B8E53DB3D5}"/>
              </a:ext>
            </a:extLst>
          </p:cNvPr>
          <p:cNvSpPr/>
          <p:nvPr/>
        </p:nvSpPr>
        <p:spPr>
          <a:xfrm>
            <a:off x="7977673" y="5393094"/>
            <a:ext cx="1735494" cy="1101012"/>
          </a:xfrm>
          <a:prstGeom prst="ellipse">
            <a:avLst/>
          </a:prstGeom>
          <a:noFill/>
          <a:ln w="28575"/>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2284127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a:t>Work that inspired the paper writers:</a:t>
            </a:r>
            <a:endParaRPr lang="he-IL"/>
          </a:p>
          <a:p>
            <a:pPr lvl="1" algn="l" rtl="0"/>
            <a:r>
              <a:rPr lang="en-US"/>
              <a:t>Point net ++(2017)</a:t>
            </a:r>
          </a:p>
          <a:p>
            <a:pPr lvl="2" algn="l" rtl="0"/>
            <a:r>
              <a:rPr lang="en-US" sz="1800"/>
              <a:t>To handle the non uniform point sampling issue, we propose two novel set abstraction layers which aggregate multi-scale information, these contributions enable us to improve accuracy</a:t>
            </a:r>
            <a:endParaRPr lang="en-US"/>
          </a:p>
          <a:p>
            <a:pPr lvl="1" algn="l" rtl="0"/>
            <a:endParaRPr lang="he-IL"/>
          </a:p>
          <a:p>
            <a:pPr lvl="1" algn="l" rtl="0"/>
            <a:endParaRPr lang="he-IL"/>
          </a:p>
          <a:p>
            <a:pPr lvl="1" algn="l" rtl="0"/>
            <a:endParaRPr lang="he-IL" dirty="0"/>
          </a:p>
        </p:txBody>
      </p:sp>
      <p:pic>
        <p:nvPicPr>
          <p:cNvPr id="4" name="תמונה 3">
            <a:extLst>
              <a:ext uri="{FF2B5EF4-FFF2-40B4-BE49-F238E27FC236}">
                <a16:creationId xmlns:a16="http://schemas.microsoft.com/office/drawing/2014/main" id="{DCB970E4-51DD-1D19-FBA7-93673114B6A3}"/>
              </a:ext>
            </a:extLst>
          </p:cNvPr>
          <p:cNvPicPr>
            <a:picLocks noChangeAspect="1"/>
          </p:cNvPicPr>
          <p:nvPr/>
        </p:nvPicPr>
        <p:blipFill rotWithShape="1">
          <a:blip r:embed="rId2"/>
          <a:srcRect l="8221" t="17138" r="11398"/>
          <a:stretch/>
        </p:blipFill>
        <p:spPr>
          <a:xfrm>
            <a:off x="2619569" y="3522674"/>
            <a:ext cx="6952862" cy="3101918"/>
          </a:xfrm>
          <a:prstGeom prst="rect">
            <a:avLst/>
          </a:prstGeom>
        </p:spPr>
      </p:pic>
    </p:spTree>
    <p:extLst>
      <p:ext uri="{BB962C8B-B14F-4D97-AF65-F5344CB8AC3E}">
        <p14:creationId xmlns:p14="http://schemas.microsoft.com/office/powerpoint/2010/main" val="1496759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lvl="1" algn="l" rtl="0"/>
            <a:r>
              <a:rPr lang="en-US" dirty="0"/>
              <a:t>Point net ++(2017) – visual results</a:t>
            </a:r>
          </a:p>
          <a:p>
            <a:pPr lvl="1" algn="l" rtl="0"/>
            <a:endParaRPr lang="he-IL" dirty="0"/>
          </a:p>
          <a:p>
            <a:pPr lvl="1" algn="l" rtl="0"/>
            <a:endParaRPr lang="he-IL" dirty="0"/>
          </a:p>
          <a:p>
            <a:pPr lvl="1" algn="l" rtl="0"/>
            <a:endParaRPr lang="he-IL" dirty="0"/>
          </a:p>
        </p:txBody>
      </p:sp>
      <p:pic>
        <p:nvPicPr>
          <p:cNvPr id="7" name="תמונה 6">
            <a:extLst>
              <a:ext uri="{FF2B5EF4-FFF2-40B4-BE49-F238E27FC236}">
                <a16:creationId xmlns:a16="http://schemas.microsoft.com/office/drawing/2014/main" id="{E065CDFA-FED4-3F4E-9EA2-243B374833D5}"/>
              </a:ext>
            </a:extLst>
          </p:cNvPr>
          <p:cNvPicPr>
            <a:picLocks noChangeAspect="1"/>
          </p:cNvPicPr>
          <p:nvPr/>
        </p:nvPicPr>
        <p:blipFill>
          <a:blip r:embed="rId2"/>
          <a:stretch>
            <a:fillRect/>
          </a:stretch>
        </p:blipFill>
        <p:spPr>
          <a:xfrm>
            <a:off x="701230" y="2955387"/>
            <a:ext cx="4589227" cy="3389429"/>
          </a:xfrm>
          <a:prstGeom prst="rect">
            <a:avLst/>
          </a:prstGeom>
        </p:spPr>
      </p:pic>
      <p:pic>
        <p:nvPicPr>
          <p:cNvPr id="9" name="תמונה 8">
            <a:extLst>
              <a:ext uri="{FF2B5EF4-FFF2-40B4-BE49-F238E27FC236}">
                <a16:creationId xmlns:a16="http://schemas.microsoft.com/office/drawing/2014/main" id="{8D854344-729E-A8FE-013A-DDA18B1D1F9E}"/>
              </a:ext>
            </a:extLst>
          </p:cNvPr>
          <p:cNvPicPr>
            <a:picLocks noChangeAspect="1"/>
          </p:cNvPicPr>
          <p:nvPr/>
        </p:nvPicPr>
        <p:blipFill>
          <a:blip r:embed="rId3"/>
          <a:stretch>
            <a:fillRect/>
          </a:stretch>
        </p:blipFill>
        <p:spPr>
          <a:xfrm>
            <a:off x="5584799" y="2955387"/>
            <a:ext cx="6305559" cy="3389429"/>
          </a:xfrm>
          <a:prstGeom prst="rect">
            <a:avLst/>
          </a:prstGeom>
        </p:spPr>
      </p:pic>
    </p:spTree>
    <p:extLst>
      <p:ext uri="{BB962C8B-B14F-4D97-AF65-F5344CB8AC3E}">
        <p14:creationId xmlns:p14="http://schemas.microsoft.com/office/powerpoint/2010/main" val="164998745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dirty="0"/>
              <a:t>a generalization of CNN into leveraging spatially-local correlation from data represented in point cloud.</a:t>
            </a:r>
          </a:p>
          <a:p>
            <a:pPr lvl="2" algn="l" rtl="0"/>
            <a:r>
              <a:rPr lang="en-US" dirty="0"/>
              <a:t> The core of </a:t>
            </a:r>
            <a:r>
              <a:rPr lang="en-US" dirty="0" err="1"/>
              <a:t>PointCNN</a:t>
            </a:r>
            <a:r>
              <a:rPr lang="en-US" dirty="0"/>
              <a:t> is the X -Conv operator that weights and permutes input points and features before they are processed by a typical convolution. </a:t>
            </a:r>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003477BF-C43C-B178-5997-DD1459695804}"/>
              </a:ext>
            </a:extLst>
          </p:cNvPr>
          <p:cNvPicPr>
            <a:picLocks noChangeAspect="1"/>
          </p:cNvPicPr>
          <p:nvPr/>
        </p:nvPicPr>
        <p:blipFill>
          <a:blip r:embed="rId2"/>
          <a:stretch>
            <a:fillRect/>
          </a:stretch>
        </p:blipFill>
        <p:spPr>
          <a:xfrm>
            <a:off x="1641415" y="3636336"/>
            <a:ext cx="9070204" cy="2990008"/>
          </a:xfrm>
          <a:prstGeom prst="rect">
            <a:avLst/>
          </a:prstGeom>
        </p:spPr>
      </p:pic>
    </p:spTree>
    <p:extLst>
      <p:ext uri="{BB962C8B-B14F-4D97-AF65-F5344CB8AC3E}">
        <p14:creationId xmlns:p14="http://schemas.microsoft.com/office/powerpoint/2010/main" val="86331468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algn="l" rtl="0"/>
            <a:r>
              <a:rPr lang="en-US" dirty="0"/>
              <a:t>Work that inspired the paper writers:</a:t>
            </a:r>
          </a:p>
          <a:p>
            <a:pPr marL="457200" lvl="1" indent="0" algn="l" rtl="0">
              <a:buNone/>
            </a:pPr>
            <a:endParaRPr lang="en-US" dirty="0"/>
          </a:p>
          <a:p>
            <a:pPr lvl="1" algn="l" rtl="0"/>
            <a:r>
              <a:rPr lang="en-US" dirty="0"/>
              <a:t>Point Conv(2020)</a:t>
            </a:r>
          </a:p>
          <a:p>
            <a:pPr lvl="2" algn="l" rtl="0"/>
            <a:r>
              <a:rPr lang="en-US" dirty="0"/>
              <a:t>perform convolution operation on 3D point clouds, called </a:t>
            </a:r>
            <a:r>
              <a:rPr lang="en-US" dirty="0" err="1"/>
              <a:t>PointConv</a:t>
            </a:r>
            <a:r>
              <a:rPr lang="en-US" dirty="0"/>
              <a:t>. </a:t>
            </a:r>
          </a:p>
          <a:p>
            <a:pPr lvl="2" algn="l" rtl="0"/>
            <a:r>
              <a:rPr lang="en-US" dirty="0" err="1"/>
              <a:t>PointConv</a:t>
            </a:r>
            <a:r>
              <a:rPr lang="en-US" dirty="0"/>
              <a:t> trains multi-layer perceptron's on local point coordinates to approximate continuous weight and density functions in convolutional filters, which makes it naturally permutation-invariant and translation-invariant. </a:t>
            </a:r>
          </a:p>
          <a:p>
            <a:pPr lvl="2" algn="l" rtl="0"/>
            <a:r>
              <a:rPr lang="en-US" dirty="0"/>
              <a:t>This allows deep convolutional networks to be built directly on 3D point clouds.</a:t>
            </a:r>
          </a:p>
          <a:p>
            <a:pPr marL="914400" lvl="2" indent="0" algn="l" rtl="0">
              <a:buNone/>
            </a:pPr>
            <a:endParaRPr lang="en-US" dirty="0"/>
          </a:p>
          <a:p>
            <a:pPr lvl="1" algn="l" rtl="0"/>
            <a:endParaRPr lang="he-IL" dirty="0"/>
          </a:p>
          <a:p>
            <a:pPr lvl="1" algn="l" rtl="0"/>
            <a:endParaRPr lang="he-IL" dirty="0"/>
          </a:p>
          <a:p>
            <a:pPr lvl="1" algn="l" rtl="0"/>
            <a:endParaRPr lang="he-IL" dirty="0"/>
          </a:p>
        </p:txBody>
      </p:sp>
    </p:spTree>
    <p:extLst>
      <p:ext uri="{BB962C8B-B14F-4D97-AF65-F5344CB8AC3E}">
        <p14:creationId xmlns:p14="http://schemas.microsoft.com/office/powerpoint/2010/main" val="8295538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Paper name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endParaRPr lang="he-IL" dirty="0"/>
          </a:p>
        </p:txBody>
      </p:sp>
      <p:pic>
        <p:nvPicPr>
          <p:cNvPr id="5" name="תמונה 4">
            <a:extLst>
              <a:ext uri="{FF2B5EF4-FFF2-40B4-BE49-F238E27FC236}">
                <a16:creationId xmlns:a16="http://schemas.microsoft.com/office/drawing/2014/main" id="{E00CDF7D-A7E1-D014-F6C2-E1D37D49CFC8}"/>
              </a:ext>
            </a:extLst>
          </p:cNvPr>
          <p:cNvPicPr>
            <a:picLocks noChangeAspect="1"/>
          </p:cNvPicPr>
          <p:nvPr/>
        </p:nvPicPr>
        <p:blipFill>
          <a:blip r:embed="rId2"/>
          <a:stretch>
            <a:fillRect/>
          </a:stretch>
        </p:blipFill>
        <p:spPr>
          <a:xfrm>
            <a:off x="5815084" y="2096064"/>
            <a:ext cx="5876841" cy="4018201"/>
          </a:xfrm>
          <a:prstGeom prst="rect">
            <a:avLst/>
          </a:prstGeom>
        </p:spPr>
      </p:pic>
      <p:pic>
        <p:nvPicPr>
          <p:cNvPr id="7" name="תמונה 6">
            <a:extLst>
              <a:ext uri="{FF2B5EF4-FFF2-40B4-BE49-F238E27FC236}">
                <a16:creationId xmlns:a16="http://schemas.microsoft.com/office/drawing/2014/main" id="{1A1B3ECC-748E-10B7-B24C-66FBE63A4C17}"/>
              </a:ext>
            </a:extLst>
          </p:cNvPr>
          <p:cNvPicPr>
            <a:picLocks noChangeAspect="1"/>
          </p:cNvPicPr>
          <p:nvPr/>
        </p:nvPicPr>
        <p:blipFill rotWithShape="1">
          <a:blip r:embed="rId3"/>
          <a:srcRect l="38460"/>
          <a:stretch/>
        </p:blipFill>
        <p:spPr>
          <a:xfrm rot="20544640">
            <a:off x="498976" y="3088495"/>
            <a:ext cx="5345655" cy="2489707"/>
          </a:xfrm>
          <a:prstGeom prst="rect">
            <a:avLst/>
          </a:prstGeom>
        </p:spPr>
      </p:pic>
      <p:sp>
        <p:nvSpPr>
          <p:cNvPr id="8" name="אליפסה 7">
            <a:extLst>
              <a:ext uri="{FF2B5EF4-FFF2-40B4-BE49-F238E27FC236}">
                <a16:creationId xmlns:a16="http://schemas.microsoft.com/office/drawing/2014/main" id="{638236BD-4A87-BBAE-75B8-C4561A791814}"/>
              </a:ext>
            </a:extLst>
          </p:cNvPr>
          <p:cNvSpPr/>
          <p:nvPr/>
        </p:nvSpPr>
        <p:spPr>
          <a:xfrm rot="20423638">
            <a:off x="1656841" y="5570708"/>
            <a:ext cx="1789158" cy="3887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9" name="אליפסה 8">
            <a:extLst>
              <a:ext uri="{FF2B5EF4-FFF2-40B4-BE49-F238E27FC236}">
                <a16:creationId xmlns:a16="http://schemas.microsoft.com/office/drawing/2014/main" id="{0A8FDE80-F34B-C29D-BDA0-76570C6999B2}"/>
              </a:ext>
            </a:extLst>
          </p:cNvPr>
          <p:cNvSpPr/>
          <p:nvPr/>
        </p:nvSpPr>
        <p:spPr>
          <a:xfrm rot="16200000">
            <a:off x="5346540" y="3897546"/>
            <a:ext cx="1325880" cy="3887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0" name="אליפסה 9">
            <a:extLst>
              <a:ext uri="{FF2B5EF4-FFF2-40B4-BE49-F238E27FC236}">
                <a16:creationId xmlns:a16="http://schemas.microsoft.com/office/drawing/2014/main" id="{5F81A4F3-D8D4-B2C1-F169-8433BE47FF1D}"/>
              </a:ext>
            </a:extLst>
          </p:cNvPr>
          <p:cNvSpPr/>
          <p:nvPr/>
        </p:nvSpPr>
        <p:spPr>
          <a:xfrm>
            <a:off x="6618321" y="3172968"/>
            <a:ext cx="1325880" cy="173736"/>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304763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lvl="1" algn="l" rtl="0"/>
            <a:r>
              <a:rPr lang="en-US"/>
              <a:t>Point Conv(2020) – visualization </a:t>
            </a:r>
          </a:p>
          <a:p>
            <a:pPr marL="914400" lvl="2" indent="0" algn="l" rtl="0">
              <a:buNone/>
            </a:pPr>
            <a:endParaRPr lang="en-US"/>
          </a:p>
          <a:p>
            <a:pPr lvl="1" algn="l" rtl="0"/>
            <a:endParaRPr lang="he-IL"/>
          </a:p>
          <a:p>
            <a:pPr lvl="1" algn="l" rtl="0"/>
            <a:endParaRPr lang="he-IL"/>
          </a:p>
          <a:p>
            <a:pPr lvl="1" algn="l" rtl="0"/>
            <a:endParaRPr lang="he-IL" dirty="0"/>
          </a:p>
        </p:txBody>
      </p:sp>
      <p:pic>
        <p:nvPicPr>
          <p:cNvPr id="5" name="תמונה 4">
            <a:extLst>
              <a:ext uri="{FF2B5EF4-FFF2-40B4-BE49-F238E27FC236}">
                <a16:creationId xmlns:a16="http://schemas.microsoft.com/office/drawing/2014/main" id="{C47E69DA-480D-B65A-394E-89299EAE4ACF}"/>
              </a:ext>
            </a:extLst>
          </p:cNvPr>
          <p:cNvPicPr>
            <a:picLocks noChangeAspect="1"/>
          </p:cNvPicPr>
          <p:nvPr/>
        </p:nvPicPr>
        <p:blipFill>
          <a:blip r:embed="rId2"/>
          <a:stretch>
            <a:fillRect/>
          </a:stretch>
        </p:blipFill>
        <p:spPr>
          <a:xfrm>
            <a:off x="4886448" y="2792222"/>
            <a:ext cx="5097124" cy="2998978"/>
          </a:xfrm>
          <a:prstGeom prst="rect">
            <a:avLst/>
          </a:prstGeom>
        </p:spPr>
      </p:pic>
      <p:pic>
        <p:nvPicPr>
          <p:cNvPr id="8" name="תמונה 7">
            <a:extLst>
              <a:ext uri="{FF2B5EF4-FFF2-40B4-BE49-F238E27FC236}">
                <a16:creationId xmlns:a16="http://schemas.microsoft.com/office/drawing/2014/main" id="{8AAA0DD3-5DF9-A423-5599-2291FFA1C55A}"/>
              </a:ext>
            </a:extLst>
          </p:cNvPr>
          <p:cNvPicPr>
            <a:picLocks noChangeAspect="1"/>
          </p:cNvPicPr>
          <p:nvPr/>
        </p:nvPicPr>
        <p:blipFill>
          <a:blip r:embed="rId3"/>
          <a:stretch>
            <a:fillRect/>
          </a:stretch>
        </p:blipFill>
        <p:spPr>
          <a:xfrm>
            <a:off x="913795" y="2792222"/>
            <a:ext cx="3828592" cy="2998978"/>
          </a:xfrm>
          <a:prstGeom prst="rect">
            <a:avLst/>
          </a:prstGeom>
        </p:spPr>
      </p:pic>
    </p:spTree>
    <p:extLst>
      <p:ext uri="{BB962C8B-B14F-4D97-AF65-F5344CB8AC3E}">
        <p14:creationId xmlns:p14="http://schemas.microsoft.com/office/powerpoint/2010/main" val="11034346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grpSp>
        <p:nvGrpSpPr>
          <p:cNvPr id="5" name="קבוצה 4">
            <a:extLst>
              <a:ext uri="{FF2B5EF4-FFF2-40B4-BE49-F238E27FC236}">
                <a16:creationId xmlns:a16="http://schemas.microsoft.com/office/drawing/2014/main" id="{8E8D3F13-C12A-950E-8918-C72EADC92A5C}"/>
              </a:ext>
            </a:extLst>
          </p:cNvPr>
          <p:cNvGrpSpPr/>
          <p:nvPr/>
        </p:nvGrpSpPr>
        <p:grpSpPr>
          <a:xfrm>
            <a:off x="457200" y="1855849"/>
            <a:ext cx="11631168" cy="4659612"/>
            <a:chOff x="457200" y="1855849"/>
            <a:chExt cx="11631168" cy="4659612"/>
          </a:xfrm>
        </p:grpSpPr>
        <p:sp>
          <p:nvSpPr>
            <p:cNvPr id="6" name="צורה חופשית: צורה 5">
              <a:extLst>
                <a:ext uri="{FF2B5EF4-FFF2-40B4-BE49-F238E27FC236}">
                  <a16:creationId xmlns:a16="http://schemas.microsoft.com/office/drawing/2014/main" id="{638FEB54-5162-8615-236F-74BD6C580923}"/>
                </a:ext>
              </a:extLst>
            </p:cNvPr>
            <p:cNvSpPr/>
            <p:nvPr/>
          </p:nvSpPr>
          <p:spPr>
            <a:xfrm>
              <a:off x="4818888" y="1855849"/>
              <a:ext cx="2907792" cy="1164903"/>
            </a:xfrm>
            <a:custGeom>
              <a:avLst/>
              <a:gdLst>
                <a:gd name="connsiteX0" fmla="*/ 0 w 2907792"/>
                <a:gd name="connsiteY0" fmla="*/ 1164903 h 1164903"/>
                <a:gd name="connsiteX1" fmla="*/ 1453892 w 2907792"/>
                <a:gd name="connsiteY1" fmla="*/ 0 h 1164903"/>
                <a:gd name="connsiteX2" fmla="*/ 1453900 w 2907792"/>
                <a:gd name="connsiteY2" fmla="*/ 0 h 1164903"/>
                <a:gd name="connsiteX3" fmla="*/ 2907792 w 2907792"/>
                <a:gd name="connsiteY3" fmla="*/ 1164903 h 1164903"/>
                <a:gd name="connsiteX4" fmla="*/ 0 w 2907792"/>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792" h="1164903">
                  <a:moveTo>
                    <a:pt x="0" y="1164903"/>
                  </a:moveTo>
                  <a:lnTo>
                    <a:pt x="1453892" y="0"/>
                  </a:lnTo>
                  <a:lnTo>
                    <a:pt x="1453900" y="0"/>
                  </a:lnTo>
                  <a:lnTo>
                    <a:pt x="2907792" y="1164903"/>
                  </a:lnTo>
                  <a:lnTo>
                    <a:pt x="0" y="1164903"/>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en-US" sz="1800" b="1" i="0" kern="1200" dirty="0"/>
                <a:t>Transformer for Point Cloud Representation</a:t>
              </a:r>
              <a:br>
                <a:rPr lang="en-US" sz="1800" kern="1200" dirty="0"/>
              </a:br>
              <a:endParaRPr lang="he-IL" sz="1800" kern="1200" dirty="0"/>
            </a:p>
          </p:txBody>
        </p:sp>
        <p:sp>
          <p:nvSpPr>
            <p:cNvPr id="7" name="צורה חופשית: צורה 6">
              <a:extLst>
                <a:ext uri="{FF2B5EF4-FFF2-40B4-BE49-F238E27FC236}">
                  <a16:creationId xmlns:a16="http://schemas.microsoft.com/office/drawing/2014/main" id="{E454D297-ED78-7274-0D37-F881CEEE95BA}"/>
                </a:ext>
              </a:extLst>
            </p:cNvPr>
            <p:cNvSpPr/>
            <p:nvPr/>
          </p:nvSpPr>
          <p:spPr>
            <a:xfrm>
              <a:off x="3364992" y="3020752"/>
              <a:ext cx="5815584" cy="1164903"/>
            </a:xfrm>
            <a:custGeom>
              <a:avLst/>
              <a:gdLst>
                <a:gd name="connsiteX0" fmla="*/ 0 w 5815584"/>
                <a:gd name="connsiteY0" fmla="*/ 1164903 h 1164903"/>
                <a:gd name="connsiteX1" fmla="*/ 1453892 w 5815584"/>
                <a:gd name="connsiteY1" fmla="*/ 0 h 1164903"/>
                <a:gd name="connsiteX2" fmla="*/ 4361692 w 5815584"/>
                <a:gd name="connsiteY2" fmla="*/ 0 h 1164903"/>
                <a:gd name="connsiteX3" fmla="*/ 5815584 w 5815584"/>
                <a:gd name="connsiteY3" fmla="*/ 1164903 h 1164903"/>
                <a:gd name="connsiteX4" fmla="*/ 0 w 5815584"/>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5584" h="1164903">
                  <a:moveTo>
                    <a:pt x="0" y="1164903"/>
                  </a:moveTo>
                  <a:lnTo>
                    <a:pt x="1453892" y="0"/>
                  </a:lnTo>
                  <a:lnTo>
                    <a:pt x="4361692" y="0"/>
                  </a:lnTo>
                  <a:lnTo>
                    <a:pt x="5815584" y="1164903"/>
                  </a:lnTo>
                  <a:lnTo>
                    <a:pt x="0" y="1164903"/>
                  </a:lnTo>
                  <a:close/>
                </a:path>
              </a:pathLst>
            </a:custGeom>
          </p:spPr>
          <p:style>
            <a:lnRef idx="2">
              <a:schemeClr val="lt1">
                <a:hueOff val="0"/>
                <a:satOff val="0"/>
                <a:lumOff val="0"/>
                <a:alphaOff val="0"/>
              </a:schemeClr>
            </a:lnRef>
            <a:fillRef idx="1">
              <a:schemeClr val="accent5">
                <a:hueOff val="-6143153"/>
                <a:satOff val="6875"/>
                <a:lumOff val="392"/>
                <a:alphaOff val="0"/>
              </a:schemeClr>
            </a:fillRef>
            <a:effectRef idx="0">
              <a:schemeClr val="accent5">
                <a:hueOff val="-6143153"/>
                <a:satOff val="6875"/>
                <a:lumOff val="392"/>
                <a:alphaOff val="0"/>
              </a:schemeClr>
            </a:effectRef>
            <a:fontRef idx="minor">
              <a:schemeClr val="lt1"/>
            </a:fontRef>
          </p:style>
          <p:txBody>
            <a:bodyPr spcFirstLastPara="0" vert="horz" wrap="square" lIns="1048207" tIns="30480" rIns="1048208" bIns="30480" numCol="1" spcCol="1270" anchor="ctr" anchorCtr="0">
              <a:noAutofit/>
            </a:bodyPr>
            <a:lstStyle/>
            <a:p>
              <a:pPr marL="0" lvl="0" indent="0" algn="ctr" defTabSz="1066800" rtl="1">
                <a:lnSpc>
                  <a:spcPct val="90000"/>
                </a:lnSpc>
                <a:spcBef>
                  <a:spcPct val="0"/>
                </a:spcBef>
                <a:spcAft>
                  <a:spcPct val="35000"/>
                </a:spcAft>
                <a:buNone/>
              </a:pPr>
              <a:r>
                <a:rPr lang="en-US" sz="2400" b="1" i="0" kern="1200" dirty="0"/>
                <a:t>Point-based deep learning</a:t>
              </a:r>
              <a:br>
                <a:rPr lang="en-US" sz="2400" kern="1200" dirty="0"/>
              </a:br>
              <a:endParaRPr lang="he-IL" sz="2400" kern="1200" dirty="0"/>
            </a:p>
          </p:txBody>
        </p:sp>
        <p:sp>
          <p:nvSpPr>
            <p:cNvPr id="8" name="צורה חופשית: צורה 7">
              <a:extLst>
                <a:ext uri="{FF2B5EF4-FFF2-40B4-BE49-F238E27FC236}">
                  <a16:creationId xmlns:a16="http://schemas.microsoft.com/office/drawing/2014/main" id="{FB406420-04D2-0D47-B843-4E95D967BE64}"/>
                </a:ext>
              </a:extLst>
            </p:cNvPr>
            <p:cNvSpPr/>
            <p:nvPr/>
          </p:nvSpPr>
          <p:spPr>
            <a:xfrm>
              <a:off x="1911095" y="4185655"/>
              <a:ext cx="8723376" cy="1164903"/>
            </a:xfrm>
            <a:custGeom>
              <a:avLst/>
              <a:gdLst>
                <a:gd name="connsiteX0" fmla="*/ 0 w 8723376"/>
                <a:gd name="connsiteY0" fmla="*/ 1164903 h 1164903"/>
                <a:gd name="connsiteX1" fmla="*/ 1453892 w 8723376"/>
                <a:gd name="connsiteY1" fmla="*/ 0 h 1164903"/>
                <a:gd name="connsiteX2" fmla="*/ 7269484 w 8723376"/>
                <a:gd name="connsiteY2" fmla="*/ 0 h 1164903"/>
                <a:gd name="connsiteX3" fmla="*/ 8723376 w 8723376"/>
                <a:gd name="connsiteY3" fmla="*/ 1164903 h 1164903"/>
                <a:gd name="connsiteX4" fmla="*/ 0 w 8723376"/>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3376" h="1164903">
                  <a:moveTo>
                    <a:pt x="0" y="1164903"/>
                  </a:moveTo>
                  <a:lnTo>
                    <a:pt x="1453892" y="0"/>
                  </a:lnTo>
                  <a:lnTo>
                    <a:pt x="7269484" y="0"/>
                  </a:lnTo>
                  <a:lnTo>
                    <a:pt x="8723376" y="1164903"/>
                  </a:lnTo>
                  <a:lnTo>
                    <a:pt x="0" y="1164903"/>
                  </a:lnTo>
                  <a:close/>
                </a:path>
              </a:pathLst>
            </a:custGeom>
          </p:spPr>
          <p:style>
            <a:lnRef idx="2">
              <a:schemeClr val="lt1">
                <a:hueOff val="0"/>
                <a:satOff val="0"/>
                <a:lumOff val="0"/>
                <a:alphaOff val="0"/>
              </a:schemeClr>
            </a:lnRef>
            <a:fillRef idx="1">
              <a:schemeClr val="accent5">
                <a:hueOff val="-12286306"/>
                <a:satOff val="13750"/>
                <a:lumOff val="785"/>
                <a:alphaOff val="0"/>
              </a:schemeClr>
            </a:fillRef>
            <a:effectRef idx="0">
              <a:schemeClr val="accent5">
                <a:hueOff val="-12286306"/>
                <a:satOff val="13750"/>
                <a:lumOff val="785"/>
                <a:alphaOff val="0"/>
              </a:schemeClr>
            </a:effectRef>
            <a:fontRef idx="minor">
              <a:schemeClr val="lt1"/>
            </a:fontRef>
          </p:style>
          <p:txBody>
            <a:bodyPr spcFirstLastPara="0" vert="horz" wrap="square" lIns="1587551" tIns="60960" rIns="1587551"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Vision transformers</a:t>
              </a:r>
              <a:endParaRPr lang="he-IL" sz="4800" kern="1200" dirty="0"/>
            </a:p>
          </p:txBody>
        </p:sp>
        <p:sp>
          <p:nvSpPr>
            <p:cNvPr id="9" name="צורה חופשית: צורה 8">
              <a:extLst>
                <a:ext uri="{FF2B5EF4-FFF2-40B4-BE49-F238E27FC236}">
                  <a16:creationId xmlns:a16="http://schemas.microsoft.com/office/drawing/2014/main" id="{BD8D53C0-9802-CB90-D0C1-651D64A3DF73}"/>
                </a:ext>
              </a:extLst>
            </p:cNvPr>
            <p:cNvSpPr/>
            <p:nvPr/>
          </p:nvSpPr>
          <p:spPr>
            <a:xfrm>
              <a:off x="457200" y="5350558"/>
              <a:ext cx="11631168" cy="1164903"/>
            </a:xfrm>
            <a:custGeom>
              <a:avLst/>
              <a:gdLst>
                <a:gd name="connsiteX0" fmla="*/ 0 w 11631168"/>
                <a:gd name="connsiteY0" fmla="*/ 1164903 h 1164903"/>
                <a:gd name="connsiteX1" fmla="*/ 1453892 w 11631168"/>
                <a:gd name="connsiteY1" fmla="*/ 0 h 1164903"/>
                <a:gd name="connsiteX2" fmla="*/ 10177276 w 11631168"/>
                <a:gd name="connsiteY2" fmla="*/ 0 h 1164903"/>
                <a:gd name="connsiteX3" fmla="*/ 11631168 w 11631168"/>
                <a:gd name="connsiteY3" fmla="*/ 1164903 h 1164903"/>
                <a:gd name="connsiteX4" fmla="*/ 0 w 11631168"/>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1168" h="1164903">
                  <a:moveTo>
                    <a:pt x="0" y="1164903"/>
                  </a:moveTo>
                  <a:lnTo>
                    <a:pt x="1453892" y="0"/>
                  </a:lnTo>
                  <a:lnTo>
                    <a:pt x="10177276" y="0"/>
                  </a:lnTo>
                  <a:lnTo>
                    <a:pt x="11631168" y="1164903"/>
                  </a:lnTo>
                  <a:lnTo>
                    <a:pt x="0" y="1164903"/>
                  </a:lnTo>
                  <a:close/>
                </a:path>
              </a:pathLst>
            </a:custGeom>
          </p:spPr>
          <p:style>
            <a:lnRef idx="2">
              <a:schemeClr val="lt1">
                <a:hueOff val="0"/>
                <a:satOff val="0"/>
                <a:lumOff val="0"/>
                <a:alphaOff val="0"/>
              </a:schemeClr>
            </a:lnRef>
            <a:fillRef idx="1">
              <a:schemeClr val="accent5">
                <a:hueOff val="-18429457"/>
                <a:satOff val="20625"/>
                <a:lumOff val="1177"/>
                <a:alphaOff val="0"/>
              </a:schemeClr>
            </a:fillRef>
            <a:effectRef idx="0">
              <a:schemeClr val="accent5">
                <a:hueOff val="-18429457"/>
                <a:satOff val="20625"/>
                <a:lumOff val="1177"/>
                <a:alphaOff val="0"/>
              </a:schemeClr>
            </a:effectRef>
            <a:fontRef idx="minor">
              <a:schemeClr val="lt1"/>
            </a:fontRef>
          </p:style>
          <p:txBody>
            <a:bodyPr spcFirstLastPara="0" vert="horz" wrap="square" lIns="2096414" tIns="60960" rIns="2096415"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NLP  transformers</a:t>
              </a:r>
              <a:endParaRPr lang="he-IL" sz="4800" kern="1200" dirty="0"/>
            </a:p>
          </p:txBody>
        </p:sp>
      </p:grpSp>
    </p:spTree>
    <p:extLst>
      <p:ext uri="{BB962C8B-B14F-4D97-AF65-F5344CB8AC3E}">
        <p14:creationId xmlns:p14="http://schemas.microsoft.com/office/powerpoint/2010/main" val="27969215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NLP transformers:</a:t>
            </a:r>
          </a:p>
          <a:p>
            <a:pPr marL="0" indent="0" algn="l" rtl="0">
              <a:buNone/>
            </a:pPr>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9BB7B9F4-3F5F-5C87-1D03-F0D4D4F7B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07164" y="3622612"/>
            <a:ext cx="4959996" cy="2952748"/>
          </a:xfrm>
          <a:prstGeom prst="rect">
            <a:avLst/>
          </a:prstGeom>
        </p:spPr>
      </p:pic>
    </p:spTree>
    <p:extLst>
      <p:ext uri="{BB962C8B-B14F-4D97-AF65-F5344CB8AC3E}">
        <p14:creationId xmlns:p14="http://schemas.microsoft.com/office/powerpoint/2010/main" val="101329878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Vision transformers:</a:t>
            </a:r>
          </a:p>
          <a:p>
            <a:pPr marL="0" indent="0" algn="l" rtl="0">
              <a:buNone/>
            </a:pPr>
            <a:endParaRPr lang="he-IL" dirty="0"/>
          </a:p>
        </p:txBody>
      </p:sp>
      <p:pic>
        <p:nvPicPr>
          <p:cNvPr id="10" name="תמונה 9" descr="תמונה שמכילה חתול, כתום&#10;&#10;התיאור נוצר באופן אוטומטי">
            <a:extLst>
              <a:ext uri="{FF2B5EF4-FFF2-40B4-BE49-F238E27FC236}">
                <a16:creationId xmlns:a16="http://schemas.microsoft.com/office/drawing/2014/main" id="{9D276DBD-AC77-967B-D9FA-3CABD3BF4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0676" y="3943632"/>
            <a:ext cx="5068658" cy="2855344"/>
          </a:xfrm>
          <a:prstGeom prst="rect">
            <a:avLst/>
          </a:prstGeom>
        </p:spPr>
      </p:pic>
    </p:spTree>
    <p:extLst>
      <p:ext uri="{BB962C8B-B14F-4D97-AF65-F5344CB8AC3E}">
        <p14:creationId xmlns:p14="http://schemas.microsoft.com/office/powerpoint/2010/main" val="6390511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a:blip r:embed="rId2"/>
          <a:stretch>
            <a:fillRect/>
          </a:stretch>
        </p:blipFill>
        <p:spPr>
          <a:xfrm>
            <a:off x="850458" y="2585588"/>
            <a:ext cx="10480434" cy="2716088"/>
          </a:xfrm>
          <a:prstGeom prst="rect">
            <a:avLst/>
          </a:prstGeom>
        </p:spPr>
      </p:pic>
    </p:spTree>
    <p:extLst>
      <p:ext uri="{BB962C8B-B14F-4D97-AF65-F5344CB8AC3E}">
        <p14:creationId xmlns:p14="http://schemas.microsoft.com/office/powerpoint/2010/main" val="1936713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2096064"/>
            <a:ext cx="10676225" cy="3695136"/>
          </a:xfrm>
        </p:spPr>
        <p:txBody>
          <a:bodyPr>
            <a:normAutofit fontScale="85000" lnSpcReduction="10000"/>
          </a:bodyPr>
          <a:lstStyle/>
          <a:p>
            <a:pPr algn="l" rtl="0"/>
            <a:r>
              <a:rPr lang="en-US" dirty="0"/>
              <a:t>The encoder aims to transform input points into a new higher dimensional feature space, which can</a:t>
            </a:r>
            <a:br>
              <a:rPr lang="en-US" dirty="0"/>
            </a:br>
            <a:r>
              <a:rPr lang="en-US" dirty="0"/>
              <a:t>characterize the semantic affinities between points as a basis for various point cloud processing tasks. </a:t>
            </a:r>
          </a:p>
          <a:p>
            <a:pPr algn="l" rtl="0"/>
            <a:r>
              <a:rPr lang="en-US" dirty="0"/>
              <a:t>The encoder of PCT starts by:</a:t>
            </a:r>
          </a:p>
          <a:p>
            <a:pPr lvl="1" algn="l" rtl="0"/>
            <a:r>
              <a:rPr lang="en-US" dirty="0"/>
              <a:t> embedding the input coordinates into a higher feature space.</a:t>
            </a:r>
          </a:p>
          <a:p>
            <a:pPr lvl="1" algn="l" rtl="0"/>
            <a:r>
              <a:rPr lang="en-US" dirty="0"/>
              <a:t>The embedded features are later fed into 4 stacked attention module to learn a semantically rich and</a:t>
            </a:r>
            <a:br>
              <a:rPr lang="en-US" dirty="0"/>
            </a:br>
            <a:r>
              <a:rPr lang="en-US" dirty="0"/>
              <a:t>discriminative representation for each point followed by a linear layer to generate the output feature.</a:t>
            </a:r>
          </a:p>
          <a:p>
            <a:pPr lvl="1" algn="l" rtl="0"/>
            <a:endParaRPr lang="en-US" dirty="0"/>
          </a:p>
          <a:p>
            <a:pPr algn="l" rtl="0"/>
            <a:br>
              <a:rPr lang="en-US" dirty="0"/>
            </a:b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r="54748"/>
          <a:stretch/>
        </p:blipFill>
        <p:spPr>
          <a:xfrm>
            <a:off x="4116784" y="4179750"/>
            <a:ext cx="3769916" cy="2159021"/>
          </a:xfrm>
          <a:prstGeom prst="rect">
            <a:avLst/>
          </a:prstGeom>
        </p:spPr>
      </p:pic>
    </p:spTree>
    <p:extLst>
      <p:ext uri="{BB962C8B-B14F-4D97-AF65-F5344CB8AC3E}">
        <p14:creationId xmlns:p14="http://schemas.microsoft.com/office/powerpoint/2010/main" val="86078278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6" name="תמונה 5">
            <a:extLst>
              <a:ext uri="{FF2B5EF4-FFF2-40B4-BE49-F238E27FC236}">
                <a16:creationId xmlns:a16="http://schemas.microsoft.com/office/drawing/2014/main" id="{70181740-CE07-AB41-969B-DC7955CA0272}"/>
              </a:ext>
            </a:extLst>
          </p:cNvPr>
          <p:cNvPicPr>
            <a:picLocks noChangeAspect="1"/>
          </p:cNvPicPr>
          <p:nvPr/>
        </p:nvPicPr>
        <p:blipFill>
          <a:blip r:embed="rId2"/>
          <a:stretch>
            <a:fillRect/>
          </a:stretch>
        </p:blipFill>
        <p:spPr>
          <a:xfrm>
            <a:off x="820489" y="3635238"/>
            <a:ext cx="10364410" cy="2613162"/>
          </a:xfrm>
          <a:prstGeom prst="rect">
            <a:avLst/>
          </a:prstGeom>
        </p:spPr>
      </p:pic>
    </p:spTree>
    <p:extLst>
      <p:ext uri="{BB962C8B-B14F-4D97-AF65-F5344CB8AC3E}">
        <p14:creationId xmlns:p14="http://schemas.microsoft.com/office/powerpoint/2010/main" val="356742518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5" name="תמונה 4">
            <a:extLst>
              <a:ext uri="{FF2B5EF4-FFF2-40B4-BE49-F238E27FC236}">
                <a16:creationId xmlns:a16="http://schemas.microsoft.com/office/drawing/2014/main" id="{C23FAEBB-7307-3009-BC4A-5DAE88191D47}"/>
              </a:ext>
            </a:extLst>
          </p:cNvPr>
          <p:cNvPicPr>
            <a:picLocks noChangeAspect="1"/>
          </p:cNvPicPr>
          <p:nvPr/>
        </p:nvPicPr>
        <p:blipFill>
          <a:blip r:embed="rId2"/>
          <a:stretch>
            <a:fillRect/>
          </a:stretch>
        </p:blipFill>
        <p:spPr>
          <a:xfrm>
            <a:off x="913795" y="3811382"/>
            <a:ext cx="10692882" cy="2778523"/>
          </a:xfrm>
          <a:prstGeom prst="rect">
            <a:avLst/>
          </a:prstGeom>
        </p:spPr>
      </p:pic>
    </p:spTree>
    <p:extLst>
      <p:ext uri="{BB962C8B-B14F-4D97-AF65-F5344CB8AC3E}">
        <p14:creationId xmlns:p14="http://schemas.microsoft.com/office/powerpoint/2010/main" val="41056843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6" name="תמונה 5">
            <a:extLst>
              <a:ext uri="{FF2B5EF4-FFF2-40B4-BE49-F238E27FC236}">
                <a16:creationId xmlns:a16="http://schemas.microsoft.com/office/drawing/2014/main" id="{37022DC5-ED59-C1F1-7B9C-7E066D4D050A}"/>
              </a:ext>
            </a:extLst>
          </p:cNvPr>
          <p:cNvPicPr>
            <a:picLocks noChangeAspect="1"/>
          </p:cNvPicPr>
          <p:nvPr/>
        </p:nvPicPr>
        <p:blipFill>
          <a:blip r:embed="rId2"/>
          <a:stretch>
            <a:fillRect/>
          </a:stretch>
        </p:blipFill>
        <p:spPr>
          <a:xfrm>
            <a:off x="3679118" y="3754205"/>
            <a:ext cx="5020376" cy="2857899"/>
          </a:xfrm>
          <a:prstGeom prst="rect">
            <a:avLst/>
          </a:prstGeom>
        </p:spPr>
      </p:pic>
    </p:spTree>
    <p:extLst>
      <p:ext uri="{BB962C8B-B14F-4D97-AF65-F5344CB8AC3E}">
        <p14:creationId xmlns:p14="http://schemas.microsoft.com/office/powerpoint/2010/main" val="35905962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5" name="תמונה 4">
            <a:extLst>
              <a:ext uri="{FF2B5EF4-FFF2-40B4-BE49-F238E27FC236}">
                <a16:creationId xmlns:a16="http://schemas.microsoft.com/office/drawing/2014/main" id="{43EC18CA-4695-D07F-9BEC-021165172557}"/>
              </a:ext>
            </a:extLst>
          </p:cNvPr>
          <p:cNvPicPr>
            <a:picLocks noChangeAspect="1"/>
          </p:cNvPicPr>
          <p:nvPr/>
        </p:nvPicPr>
        <p:blipFill>
          <a:blip r:embed="rId2"/>
          <a:stretch>
            <a:fillRect/>
          </a:stretch>
        </p:blipFill>
        <p:spPr>
          <a:xfrm>
            <a:off x="7766122" y="1791478"/>
            <a:ext cx="3848567" cy="4662264"/>
          </a:xfrm>
          <a:prstGeom prst="rect">
            <a:avLst/>
          </a:prstGeom>
        </p:spPr>
      </p:pic>
    </p:spTree>
    <p:extLst>
      <p:ext uri="{BB962C8B-B14F-4D97-AF65-F5344CB8AC3E}">
        <p14:creationId xmlns:p14="http://schemas.microsoft.com/office/powerpoint/2010/main" val="28371445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algn="l" rtl="0"/>
            <a:r>
              <a:rPr lang="en-US" dirty="0"/>
              <a:t>How to create point cloud ? </a:t>
            </a:r>
          </a:p>
          <a:p>
            <a:pPr algn="l" rtl="0"/>
            <a:r>
              <a:rPr lang="en-US" dirty="0"/>
              <a:t>How are they using in different applications ? </a:t>
            </a:r>
            <a:endParaRPr lang="he-IL" dirty="0"/>
          </a:p>
        </p:txBody>
      </p:sp>
      <p:pic>
        <p:nvPicPr>
          <p:cNvPr id="6" name="תמונה 5" descr="תמונה שמכילה טקסט, מקורה, מיכל, משחק&#10;&#10;התיאור נוצר באופן אוטומטי">
            <a:extLst>
              <a:ext uri="{FF2B5EF4-FFF2-40B4-BE49-F238E27FC236}">
                <a16:creationId xmlns:a16="http://schemas.microsoft.com/office/drawing/2014/main" id="{1814BCDB-994A-EE26-3AC9-F01F6C06E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528161"/>
            <a:ext cx="4103327" cy="2896466"/>
          </a:xfrm>
          <a:prstGeom prst="rect">
            <a:avLst/>
          </a:prstGeom>
        </p:spPr>
      </p:pic>
      <p:pic>
        <p:nvPicPr>
          <p:cNvPr id="8" name="תמונה 7" descr="תמונה שמכילה אור, כהה&#10;&#10;התיאור נוצר באופן אוטומטי">
            <a:extLst>
              <a:ext uri="{FF2B5EF4-FFF2-40B4-BE49-F238E27FC236}">
                <a16:creationId xmlns:a16="http://schemas.microsoft.com/office/drawing/2014/main" id="{0103535F-724E-B072-7EA9-0469DAB7F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956" y="3587621"/>
            <a:ext cx="3962400" cy="2866736"/>
          </a:xfrm>
          <a:prstGeom prst="rect">
            <a:avLst/>
          </a:prstGeom>
        </p:spPr>
      </p:pic>
    </p:spTree>
    <p:extLst>
      <p:ext uri="{BB962C8B-B14F-4D97-AF65-F5344CB8AC3E}">
        <p14:creationId xmlns:p14="http://schemas.microsoft.com/office/powerpoint/2010/main" val="2380807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643467" y="643467"/>
            <a:ext cx="3361498" cy="1267810"/>
          </a:xfrm>
        </p:spPr>
        <p:txBody>
          <a:bodyPr anchor="b">
            <a:normAutofit/>
          </a:bodyPr>
          <a:lstStyle/>
          <a:p>
            <a:pPr algn="l"/>
            <a:r>
              <a:rPr lang="en-US" sz="2400"/>
              <a:t>ARCHITHCHER </a:t>
            </a:r>
            <a:endParaRPr lang="he-IL" sz="240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43467" y="2096063"/>
            <a:ext cx="3361498" cy="4028512"/>
          </a:xfrm>
        </p:spPr>
        <p:txBody>
          <a:bodyPr>
            <a:normAutofit/>
          </a:bodyPr>
          <a:lstStyle/>
          <a:p>
            <a:pPr algn="l" rtl="0"/>
            <a:r>
              <a:rPr lang="en-US" sz="1400"/>
              <a:t>aaa</a:t>
            </a:r>
            <a:endParaRPr lang="he-IL" sz="1400"/>
          </a:p>
        </p:txBody>
      </p:sp>
      <p:sp>
        <p:nvSpPr>
          <p:cNvPr id="10" name="Rectangle 9">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a:extLst>
              <a:ext uri="{FF2B5EF4-FFF2-40B4-BE49-F238E27FC236}">
                <a16:creationId xmlns:a16="http://schemas.microsoft.com/office/drawing/2014/main" id="{DA7199B7-47A3-C398-633D-27CF3AFE7375}"/>
              </a:ext>
            </a:extLst>
          </p:cNvPr>
          <p:cNvPicPr>
            <a:picLocks noChangeAspect="1"/>
          </p:cNvPicPr>
          <p:nvPr/>
        </p:nvPicPr>
        <p:blipFill>
          <a:blip r:embed="rId3"/>
          <a:stretch>
            <a:fillRect/>
          </a:stretch>
        </p:blipFill>
        <p:spPr>
          <a:xfrm>
            <a:off x="5170931" y="2243022"/>
            <a:ext cx="5895257" cy="2402317"/>
          </a:xfrm>
          <a:prstGeom prst="rect">
            <a:avLst/>
          </a:prstGeom>
        </p:spPr>
      </p:pic>
    </p:spTree>
    <p:extLst>
      <p:ext uri="{BB962C8B-B14F-4D97-AF65-F5344CB8AC3E}">
        <p14:creationId xmlns:p14="http://schemas.microsoft.com/office/powerpoint/2010/main" val="283051491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8" name="תמונה 7">
            <a:extLst>
              <a:ext uri="{FF2B5EF4-FFF2-40B4-BE49-F238E27FC236}">
                <a16:creationId xmlns:a16="http://schemas.microsoft.com/office/drawing/2014/main" id="{39B87920-BBD1-BBE7-D693-9D5E6C69FEDE}"/>
              </a:ext>
            </a:extLst>
          </p:cNvPr>
          <p:cNvPicPr>
            <a:picLocks noChangeAspect="1"/>
          </p:cNvPicPr>
          <p:nvPr/>
        </p:nvPicPr>
        <p:blipFill>
          <a:blip r:embed="rId2"/>
          <a:stretch>
            <a:fillRect/>
          </a:stretch>
        </p:blipFill>
        <p:spPr>
          <a:xfrm>
            <a:off x="913795" y="3768922"/>
            <a:ext cx="9993086" cy="2621547"/>
          </a:xfrm>
          <a:prstGeom prst="rect">
            <a:avLst/>
          </a:prstGeom>
        </p:spPr>
      </p:pic>
    </p:spTree>
    <p:extLst>
      <p:ext uri="{BB962C8B-B14F-4D97-AF65-F5344CB8AC3E}">
        <p14:creationId xmlns:p14="http://schemas.microsoft.com/office/powerpoint/2010/main" val="71812307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 in health care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spTree>
    <p:extLst>
      <p:ext uri="{BB962C8B-B14F-4D97-AF65-F5344CB8AC3E}">
        <p14:creationId xmlns:p14="http://schemas.microsoft.com/office/powerpoint/2010/main" val="385994056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CONCULISION</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77500" lnSpcReduction="20000"/>
          </a:bodyPr>
          <a:lstStyle/>
          <a:p>
            <a:pPr algn="l" rtl="0"/>
            <a:r>
              <a:rPr lang="en-US" sz="1800" b="0" i="0" dirty="0">
                <a:effectLst/>
                <a:latin typeface="NimbusRomNo9L-Regu"/>
              </a:rPr>
              <a:t>In this paper, we propose a permutation-invariant point</a:t>
            </a:r>
            <a:br>
              <a:rPr lang="en-US" sz="1800" b="0" i="0" dirty="0">
                <a:effectLst/>
                <a:latin typeface="NimbusRomNo9L-Regu"/>
              </a:rPr>
            </a:br>
            <a:r>
              <a:rPr lang="en-US" sz="1800" b="0" i="0" dirty="0">
                <a:effectLst/>
                <a:latin typeface="NimbusRomNo9L-Regu"/>
              </a:rPr>
              <a:t>cloud transformer, which is suitable for learning on unstructured point clouds with irregular domain. The proposed offset-attention and normalization mechanisms help</a:t>
            </a:r>
            <a:br>
              <a:rPr lang="en-US" sz="1800" b="0" i="0" dirty="0">
                <a:effectLst/>
                <a:latin typeface="NimbusRomNo9L-Regu"/>
              </a:rPr>
            </a:br>
            <a:r>
              <a:rPr lang="en-US" sz="1800" b="0" i="0" dirty="0">
                <a:effectLst/>
                <a:latin typeface="NimbusRomNo9L-Regu"/>
              </a:rPr>
              <a:t>to make our PCT effective. Experiments show that PCT</a:t>
            </a:r>
            <a:br>
              <a:rPr lang="en-US" sz="1800" b="0" i="0" dirty="0">
                <a:effectLst/>
                <a:latin typeface="NimbusRomNo9L-Regu"/>
              </a:rPr>
            </a:br>
            <a:r>
              <a:rPr lang="en-US" sz="1800" b="0" i="0" dirty="0">
                <a:effectLst/>
                <a:latin typeface="NimbusRomNo9L-Regu"/>
              </a:rPr>
              <a:t>has good semantic feature learning capability, and achieves</a:t>
            </a:r>
            <a:br>
              <a:rPr lang="en-US" sz="1800" b="0" i="0" dirty="0">
                <a:effectLst/>
                <a:latin typeface="NimbusRomNo9L-Regu"/>
              </a:rPr>
            </a:br>
            <a:r>
              <a:rPr lang="en-US" sz="1800" b="0" i="0" dirty="0">
                <a:effectLst/>
                <a:latin typeface="NimbusRomNo9L-Regu"/>
              </a:rPr>
              <a:t>state-of-the-art performance on several tasks, particularly</a:t>
            </a:r>
            <a:br>
              <a:rPr lang="en-US" sz="1800" b="0" i="0" dirty="0">
                <a:effectLst/>
                <a:latin typeface="NimbusRomNo9L-Regu"/>
              </a:rPr>
            </a:br>
            <a:r>
              <a:rPr lang="en-US" sz="1800" b="0" i="0" dirty="0">
                <a:effectLst/>
                <a:latin typeface="NimbusRomNo9L-Regu"/>
              </a:rPr>
              <a:t>shape classification, part segmentation and normal estimation.</a:t>
            </a:r>
            <a:br>
              <a:rPr lang="en-US" sz="1800" b="0" i="0" dirty="0">
                <a:effectLst/>
                <a:latin typeface="NimbusRomNo9L-Regu"/>
              </a:rPr>
            </a:br>
            <a:r>
              <a:rPr lang="en-US" sz="1800" b="0" i="0" dirty="0">
                <a:effectLst/>
                <a:latin typeface="NimbusRomNo9L-Regu"/>
              </a:rPr>
              <a:t>Transformer has already revealed powerful capabilities</a:t>
            </a:r>
            <a:br>
              <a:rPr lang="en-US" sz="1800" b="0" i="0" dirty="0">
                <a:effectLst/>
                <a:latin typeface="NimbusRomNo9L-Regu"/>
              </a:rPr>
            </a:br>
            <a:r>
              <a:rPr lang="en-US" sz="1800" b="0" i="0" dirty="0">
                <a:effectLst/>
                <a:latin typeface="NimbusRomNo9L-Regu"/>
              </a:rPr>
              <a:t>given large amounts of training data. At present, the available point cloud datasets are very limited compared to image. In future, we will train it on larger datasets and study its advantages and disadvantages with respect to other popular frameworks. Besides, the encoder-decoder structure</a:t>
            </a:r>
            <a:br>
              <a:rPr lang="en-US" sz="1800" b="0" i="0" dirty="0">
                <a:effectLst/>
                <a:latin typeface="NimbusRomNo9L-Regu"/>
              </a:rPr>
            </a:br>
            <a:r>
              <a:rPr lang="en-US" sz="1800" b="0" i="0" dirty="0">
                <a:effectLst/>
                <a:latin typeface="NimbusRomNo9L-Regu"/>
              </a:rPr>
              <a:t>of Transformer support more complex tasks, such as point</a:t>
            </a:r>
            <a:br>
              <a:rPr lang="en-US" sz="1800" b="0" i="0" dirty="0">
                <a:effectLst/>
                <a:latin typeface="NimbusRomNo9L-Regu"/>
              </a:rPr>
            </a:br>
            <a:r>
              <a:rPr lang="en-US" sz="1800" b="0" i="0" dirty="0">
                <a:effectLst/>
                <a:latin typeface="NimbusRomNo9L-Regu"/>
              </a:rPr>
              <a:t>cloud generation and completion. We will extend the PCT</a:t>
            </a:r>
            <a:br>
              <a:rPr lang="en-US" sz="1800" b="0" i="0" dirty="0">
                <a:effectLst/>
                <a:latin typeface="NimbusRomNo9L-Regu"/>
              </a:rPr>
            </a:br>
            <a:r>
              <a:rPr lang="en-US" sz="1800" b="0" i="0" dirty="0">
                <a:effectLst/>
                <a:latin typeface="NimbusRomNo9L-Regu"/>
              </a:rPr>
              <a:t>to further applications</a:t>
            </a:r>
            <a:r>
              <a:rPr lang="en-US" dirty="0"/>
              <a:t> </a:t>
            </a:r>
            <a:br>
              <a:rPr lang="en-US" dirty="0"/>
            </a:br>
            <a:r>
              <a:rPr lang="en-US" dirty="0"/>
              <a:t> </a:t>
            </a:r>
            <a:br>
              <a:rPr lang="en-US" dirty="0"/>
            </a:br>
            <a:endParaRPr lang="he-IL" dirty="0"/>
          </a:p>
        </p:txBody>
      </p:sp>
    </p:spTree>
    <p:extLst>
      <p:ext uri="{BB962C8B-B14F-4D97-AF65-F5344CB8AC3E}">
        <p14:creationId xmlns:p14="http://schemas.microsoft.com/office/powerpoint/2010/main" val="265380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lvl="1" algn="l" rtl="0"/>
            <a:r>
              <a:rPr lang="en-US" dirty="0"/>
              <a:t>Collection of individual 3D point which can be presented by:</a:t>
            </a:r>
          </a:p>
          <a:p>
            <a:pPr lvl="2" algn="l" rtl="0"/>
            <a:r>
              <a:rPr lang="en-US" dirty="0"/>
              <a:t>Location: (X, Y, Z)</a:t>
            </a:r>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lvl="2" algn="l" rtl="0"/>
            <a:r>
              <a:rPr lang="en-US" dirty="0"/>
              <a:t>Additional information (Like color (R,G,B) values)  </a:t>
            </a:r>
          </a:p>
          <a:p>
            <a:pPr lvl="3" algn="l" rtl="0"/>
            <a:r>
              <a:rPr lang="en-US" dirty="0"/>
              <a:t>https://www.youtube.com/watch?v=IKfbiFQB_0U</a:t>
            </a:r>
          </a:p>
        </p:txBody>
      </p:sp>
      <p:pic>
        <p:nvPicPr>
          <p:cNvPr id="7" name="תמונה 6">
            <a:extLst>
              <a:ext uri="{FF2B5EF4-FFF2-40B4-BE49-F238E27FC236}">
                <a16:creationId xmlns:a16="http://schemas.microsoft.com/office/drawing/2014/main" id="{FEF53EFF-19FF-41B5-6CF1-0EFB9652C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100" y="3068284"/>
            <a:ext cx="2247900" cy="1685925"/>
          </a:xfrm>
          <a:prstGeom prst="rect">
            <a:avLst/>
          </a:prstGeom>
        </p:spPr>
      </p:pic>
    </p:spTree>
    <p:extLst>
      <p:ext uri="{BB962C8B-B14F-4D97-AF65-F5344CB8AC3E}">
        <p14:creationId xmlns:p14="http://schemas.microsoft.com/office/powerpoint/2010/main" val="84585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a:t>How to create point cloud ? </a:t>
            </a:r>
          </a:p>
          <a:p>
            <a:pPr lvl="1" algn="l" rtl="0"/>
            <a:r>
              <a:rPr lang="en-US"/>
              <a:t>Scan by using laser scanner</a:t>
            </a:r>
          </a:p>
          <a:p>
            <a:pPr lvl="2" algn="l" rtl="0"/>
            <a:r>
              <a:rPr lang="en-US"/>
              <a:t>The laser sending a pulse into static object, by measuring the reflect reaction from the object by laser scanner we can represent each point exact location in 3D</a:t>
            </a:r>
          </a:p>
          <a:p>
            <a:pPr lvl="2" algn="l" rtl="0"/>
            <a:endParaRPr lang="en-US"/>
          </a:p>
          <a:p>
            <a:pPr lvl="1" algn="l" rtl="0"/>
            <a:endParaRPr lang="en-US" dirty="0"/>
          </a:p>
        </p:txBody>
      </p:sp>
      <p:pic>
        <p:nvPicPr>
          <p:cNvPr id="5" name="תמונה 4">
            <a:extLst>
              <a:ext uri="{FF2B5EF4-FFF2-40B4-BE49-F238E27FC236}">
                <a16:creationId xmlns:a16="http://schemas.microsoft.com/office/drawing/2014/main" id="{29257306-B861-79C4-03F4-2315FA7D5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3775075"/>
            <a:ext cx="6223000" cy="2778125"/>
          </a:xfrm>
          <a:prstGeom prst="rect">
            <a:avLst/>
          </a:prstGeom>
        </p:spPr>
      </p:pic>
    </p:spTree>
    <p:extLst>
      <p:ext uri="{BB962C8B-B14F-4D97-AF65-F5344CB8AC3E}">
        <p14:creationId xmlns:p14="http://schemas.microsoft.com/office/powerpoint/2010/main" val="2243212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How to create point cloud ? </a:t>
            </a:r>
          </a:p>
          <a:p>
            <a:pPr lvl="1" algn="l" rtl="0"/>
            <a:r>
              <a:rPr lang="en-US" dirty="0"/>
              <a:t>Process name Photogrammetry </a:t>
            </a:r>
          </a:p>
          <a:p>
            <a:pPr lvl="2" algn="l" rtl="0"/>
            <a:r>
              <a:rPr lang="en-US" dirty="0"/>
              <a:t>Creating point cloud by using multiple image of the same object, by triangulate process, the algorithm knows to generate the point cloud</a:t>
            </a:r>
          </a:p>
          <a:p>
            <a:pPr lvl="1" algn="l" rtl="0"/>
            <a:endParaRPr lang="en-US" dirty="0"/>
          </a:p>
        </p:txBody>
      </p:sp>
      <p:pic>
        <p:nvPicPr>
          <p:cNvPr id="7" name="תמונה 6">
            <a:extLst>
              <a:ext uri="{FF2B5EF4-FFF2-40B4-BE49-F238E27FC236}">
                <a16:creationId xmlns:a16="http://schemas.microsoft.com/office/drawing/2014/main" id="{034BB454-5A5E-C3F2-20B7-88F8633A4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00" y="3568699"/>
            <a:ext cx="3403601" cy="3155270"/>
          </a:xfrm>
          <a:prstGeom prst="rect">
            <a:avLst/>
          </a:prstGeom>
        </p:spPr>
      </p:pic>
    </p:spTree>
    <p:extLst>
      <p:ext uri="{BB962C8B-B14F-4D97-AF65-F5344CB8AC3E}">
        <p14:creationId xmlns:p14="http://schemas.microsoft.com/office/powerpoint/2010/main" val="2544865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19119" y="61722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3695136"/>
          </a:xfrm>
        </p:spPr>
        <p:txBody>
          <a:bodyPr>
            <a:normAutofit/>
          </a:bodyPr>
          <a:lstStyle/>
          <a:p>
            <a:pPr marL="0" indent="0" algn="l" rtl="0" fontAlgn="base">
              <a:buNone/>
            </a:pPr>
            <a:r>
              <a:rPr lang="en-US" sz="1800" b="1" i="0" dirty="0">
                <a:effectLst/>
                <a:latin typeface="Rubik"/>
              </a:rPr>
              <a:t>Mashes:</a:t>
            </a:r>
          </a:p>
          <a:p>
            <a:pPr algn="l" rtl="0"/>
            <a:r>
              <a:rPr lang="en-US" sz="1800" b="1" dirty="0">
                <a:effectLst/>
                <a:latin typeface="Rubik"/>
              </a:rPr>
              <a:t>Convert point cloud to Mesh is a technique for reconstructing a surface mesh from an input point cloud.</a:t>
            </a:r>
          </a:p>
          <a:p>
            <a:pPr algn="l" rtl="0" fontAlgn="base"/>
            <a:r>
              <a:rPr lang="en-US" sz="1800" b="1" dirty="0">
                <a:effectLst/>
                <a:latin typeface="Rubik"/>
              </a:rPr>
              <a:t>In order to move from point cloud in 3D, we move to mesh representation:</a:t>
            </a:r>
          </a:p>
          <a:p>
            <a:pPr lvl="1" algn="l" rtl="0" fontAlgn="base"/>
            <a:r>
              <a:rPr lang="en-US" b="1" dirty="0">
                <a:effectLst/>
                <a:latin typeface="Rubik"/>
              </a:rPr>
              <a:t>https://ranahanocka.github.io/point2mesh/</a:t>
            </a:r>
          </a:p>
          <a:p>
            <a:pPr algn="l" rtl="0"/>
            <a:endParaRPr lang="en-US" sz="1800" b="1" dirty="0">
              <a:effectLst/>
              <a:latin typeface="Rubik"/>
            </a:endParaRPr>
          </a:p>
          <a:p>
            <a:pPr algn="l" rtl="0"/>
            <a:endParaRPr lang="en-US" dirty="0"/>
          </a:p>
          <a:p>
            <a:pPr lvl="1" algn="l" rtl="0"/>
            <a:endParaRPr lang="en-US" dirty="0"/>
          </a:p>
        </p:txBody>
      </p:sp>
    </p:spTree>
    <p:extLst>
      <p:ext uri="{BB962C8B-B14F-4D97-AF65-F5344CB8AC3E}">
        <p14:creationId xmlns:p14="http://schemas.microsoft.com/office/powerpoint/2010/main" val="35011812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Photogrammetry vs. laser scanner</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3695136"/>
          </a:xfrm>
        </p:spPr>
        <p:txBody>
          <a:bodyPr>
            <a:normAutofit/>
          </a:bodyPr>
          <a:lstStyle/>
          <a:p>
            <a:pPr marL="0" indent="0" algn="l" rtl="0" fontAlgn="base">
              <a:buNone/>
            </a:pPr>
            <a:r>
              <a:rPr lang="en-US" sz="1800" b="1" i="0" dirty="0">
                <a:effectLst/>
                <a:latin typeface="Rubik"/>
              </a:rPr>
              <a:t>photogrammetry  advantages:</a:t>
            </a:r>
          </a:p>
          <a:p>
            <a:pPr algn="l" rtl="0" fontAlgn="base"/>
            <a:r>
              <a:rPr lang="en-US" sz="1800" b="0" i="0" dirty="0">
                <a:effectLst/>
                <a:latin typeface="Rubik"/>
              </a:rPr>
              <a:t>High ability to reproduce an object in full color and texture, While not any 3D scanners can do this</a:t>
            </a:r>
          </a:p>
          <a:p>
            <a:pPr algn="l" rtl="0" fontAlgn="base"/>
            <a:r>
              <a:rPr lang="en-US" sz="1800" b="0" i="0" dirty="0">
                <a:effectLst/>
                <a:latin typeface="Rubik"/>
              </a:rPr>
              <a:t>easily accessible to most people because the equipment and software is nowhere near as expensive as 3D scanning. </a:t>
            </a:r>
          </a:p>
          <a:p>
            <a:pPr marL="0" indent="0" algn="l" rtl="0" fontAlgn="base">
              <a:buNone/>
            </a:pPr>
            <a:r>
              <a:rPr lang="en-US" sz="1800" b="1" i="0" dirty="0">
                <a:effectLst/>
                <a:latin typeface="Rubik"/>
              </a:rPr>
              <a:t>photogrammetry  disadvantages:</a:t>
            </a:r>
          </a:p>
          <a:p>
            <a:pPr algn="l" rtl="0" fontAlgn="base"/>
            <a:r>
              <a:rPr lang="en-US" sz="1800" b="0" i="0" dirty="0">
                <a:effectLst/>
                <a:latin typeface="Rubik"/>
              </a:rPr>
              <a:t>challenging to work with parts that have a smooth, flat …</a:t>
            </a:r>
          </a:p>
          <a:p>
            <a:pPr algn="l" rtl="0" fontAlgn="base"/>
            <a:r>
              <a:rPr lang="en-US" sz="1800" b="0" i="0" dirty="0">
                <a:effectLst/>
                <a:latin typeface="Rubik"/>
              </a:rPr>
              <a:t>real time as 3D scanning</a:t>
            </a:r>
          </a:p>
          <a:p>
            <a:pPr algn="l" rtl="0" fontAlgn="base"/>
            <a:r>
              <a:rPr lang="en-US" sz="1800" b="0" i="0" dirty="0">
                <a:effectLst/>
                <a:latin typeface="Rubik"/>
              </a:rPr>
              <a:t>lower accuracy than 3D scanners. </a:t>
            </a:r>
          </a:p>
          <a:p>
            <a:pPr algn="l" rtl="0"/>
            <a:endParaRPr lang="en-US" dirty="0"/>
          </a:p>
          <a:p>
            <a:pPr algn="l" rtl="0"/>
            <a:endParaRPr lang="en-US" dirty="0"/>
          </a:p>
          <a:p>
            <a:pPr lvl="1" algn="l" rtl="0"/>
            <a:endParaRPr lang="en-US" dirty="0"/>
          </a:p>
        </p:txBody>
      </p:sp>
      <p:pic>
        <p:nvPicPr>
          <p:cNvPr id="5" name="תמונה 4">
            <a:extLst>
              <a:ext uri="{FF2B5EF4-FFF2-40B4-BE49-F238E27FC236}">
                <a16:creationId xmlns:a16="http://schemas.microsoft.com/office/drawing/2014/main" id="{7A455585-43FF-E5F2-EFDB-16A2E153D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V="1">
            <a:off x="6095999" y="4181191"/>
            <a:ext cx="5253080" cy="2626540"/>
          </a:xfrm>
          <a:prstGeom prst="rect">
            <a:avLst/>
          </a:prstGeom>
        </p:spPr>
      </p:pic>
    </p:spTree>
    <p:extLst>
      <p:ext uri="{BB962C8B-B14F-4D97-AF65-F5344CB8AC3E}">
        <p14:creationId xmlns:p14="http://schemas.microsoft.com/office/powerpoint/2010/main" val="134148816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Understanding environment – building, automotive</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r>
              <a:rPr lang="en-US" dirty="0"/>
              <a:t>Manufacturing – design product  </a:t>
            </a:r>
          </a:p>
          <a:p>
            <a:pPr lvl="2" algn="l" rtl="0"/>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1AB35820-EB6D-6225-6B8C-BABEBCC11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619" y="4794181"/>
            <a:ext cx="3357035" cy="1888332"/>
          </a:xfrm>
          <a:prstGeom prst="rect">
            <a:avLst/>
          </a:prstGeom>
        </p:spPr>
      </p:pic>
      <p:pic>
        <p:nvPicPr>
          <p:cNvPr id="7" name="תמונה 6">
            <a:extLst>
              <a:ext uri="{FF2B5EF4-FFF2-40B4-BE49-F238E27FC236}">
                <a16:creationId xmlns:a16="http://schemas.microsoft.com/office/drawing/2014/main" id="{3A41E25C-5879-AC73-5652-24B97309B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1857" y="2318115"/>
            <a:ext cx="4444417" cy="1759989"/>
          </a:xfrm>
          <a:prstGeom prst="rect">
            <a:avLst/>
          </a:prstGeom>
        </p:spPr>
      </p:pic>
    </p:spTree>
    <p:extLst>
      <p:ext uri="{BB962C8B-B14F-4D97-AF65-F5344CB8AC3E}">
        <p14:creationId xmlns:p14="http://schemas.microsoft.com/office/powerpoint/2010/main" val="4515051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TM04033921[[fn=אריג דמשק]]</Template>
  <TotalTime>3084</TotalTime>
  <Words>1048</Words>
  <Application>Microsoft Office PowerPoint</Application>
  <PresentationFormat>מסך רחב</PresentationFormat>
  <Paragraphs>170</Paragraphs>
  <Slides>33</Slides>
  <Notes>2</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33</vt:i4>
      </vt:variant>
    </vt:vector>
  </HeadingPairs>
  <TitlesOfParts>
    <vt:vector size="40" baseType="lpstr">
      <vt:lpstr>Arial</vt:lpstr>
      <vt:lpstr>Bookman Old Style</vt:lpstr>
      <vt:lpstr>Calibri</vt:lpstr>
      <vt:lpstr>NimbusRomNo9L-Regu</vt:lpstr>
      <vt:lpstr>Rockwell</vt:lpstr>
      <vt:lpstr>Rubik</vt:lpstr>
      <vt:lpstr>Damask</vt:lpstr>
      <vt:lpstr>Health care</vt:lpstr>
      <vt:lpstr>Paper name </vt:lpstr>
      <vt:lpstr>point CLOUD</vt:lpstr>
      <vt:lpstr>point CLOUD</vt:lpstr>
      <vt:lpstr>point CLOUD</vt:lpstr>
      <vt:lpstr>point CLOUD</vt:lpstr>
      <vt:lpstr>point CLOUD</vt:lpstr>
      <vt:lpstr>Photogrammetry vs. laser scanner</vt:lpstr>
      <vt:lpstr>point CLOUD</vt:lpstr>
      <vt:lpstr>point CLOUD</vt:lpstr>
      <vt:lpstr>TIMELINE</vt:lpstr>
      <vt:lpstr>TIMELINE</vt:lpstr>
      <vt:lpstr>TIMELINE</vt:lpstr>
      <vt:lpstr>TIMELINE</vt:lpstr>
      <vt:lpstr>TIMELINE</vt:lpstr>
      <vt:lpstr>TIMELINE</vt:lpstr>
      <vt:lpstr>TIMELINE</vt:lpstr>
      <vt:lpstr>TIMELINE</vt:lpstr>
      <vt:lpstr>TIMELINE</vt:lpstr>
      <vt:lpstr>TIMELINE</vt:lpstr>
      <vt:lpstr>Paper flow</vt:lpstr>
      <vt:lpstr>Paper flow</vt:lpstr>
      <vt:lpstr>Paper flow</vt:lpstr>
      <vt:lpstr>ARCHITHCHER </vt:lpstr>
      <vt:lpstr>ARCHITHCHER </vt:lpstr>
      <vt:lpstr>ARCHITHCHER </vt:lpstr>
      <vt:lpstr>ARCHITHCHER </vt:lpstr>
      <vt:lpstr>ARCHITHCHER </vt:lpstr>
      <vt:lpstr>ARCHITHCHER </vt:lpstr>
      <vt:lpstr>ARCHITHCHER </vt:lpstr>
      <vt:lpstr>ARCHITHCHER </vt:lpstr>
      <vt:lpstr>Point cloud in health care</vt:lpstr>
      <vt:lpstr>CONCULISION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care</dc:title>
  <dc:creator>Or Livne</dc:creator>
  <cp:lastModifiedBy>Or Livne</cp:lastModifiedBy>
  <cp:revision>17</cp:revision>
  <dcterms:created xsi:type="dcterms:W3CDTF">2022-05-26T07:39:24Z</dcterms:created>
  <dcterms:modified xsi:type="dcterms:W3CDTF">2022-05-28T11:34:36Z</dcterms:modified>
</cp:coreProperties>
</file>